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Default Extension="wmf" ContentType="image/x-wmf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68"/>
  </p:notesMasterIdLst>
  <p:handoutMasterIdLst>
    <p:handoutMasterId r:id="rId69"/>
  </p:handoutMasterIdLst>
  <p:sldIdLst>
    <p:sldId id="256" r:id="rId2"/>
    <p:sldId id="257" r:id="rId3"/>
    <p:sldId id="258" r:id="rId4"/>
    <p:sldId id="259" r:id="rId5"/>
    <p:sldId id="459" r:id="rId6"/>
    <p:sldId id="260" r:id="rId7"/>
    <p:sldId id="261" r:id="rId8"/>
    <p:sldId id="262" r:id="rId9"/>
    <p:sldId id="453" r:id="rId10"/>
    <p:sldId id="263" r:id="rId11"/>
    <p:sldId id="445" r:id="rId12"/>
    <p:sldId id="264" r:id="rId13"/>
    <p:sldId id="377" r:id="rId14"/>
    <p:sldId id="378" r:id="rId15"/>
    <p:sldId id="376" r:id="rId16"/>
    <p:sldId id="394" r:id="rId17"/>
    <p:sldId id="437" r:id="rId18"/>
    <p:sldId id="436" r:id="rId19"/>
    <p:sldId id="373" r:id="rId20"/>
    <p:sldId id="392" r:id="rId21"/>
    <p:sldId id="422" r:id="rId22"/>
    <p:sldId id="435" r:id="rId23"/>
    <p:sldId id="443" r:id="rId24"/>
    <p:sldId id="430" r:id="rId25"/>
    <p:sldId id="401" r:id="rId26"/>
    <p:sldId id="399" r:id="rId27"/>
    <p:sldId id="398" r:id="rId28"/>
    <p:sldId id="400" r:id="rId29"/>
    <p:sldId id="402" r:id="rId30"/>
    <p:sldId id="380" r:id="rId31"/>
    <p:sldId id="381" r:id="rId32"/>
    <p:sldId id="390" r:id="rId33"/>
    <p:sldId id="383" r:id="rId34"/>
    <p:sldId id="457" r:id="rId35"/>
    <p:sldId id="458" r:id="rId36"/>
    <p:sldId id="384" r:id="rId37"/>
    <p:sldId id="419" r:id="rId38"/>
    <p:sldId id="385" r:id="rId39"/>
    <p:sldId id="391" r:id="rId40"/>
    <p:sldId id="386" r:id="rId41"/>
    <p:sldId id="424" r:id="rId42"/>
    <p:sldId id="444" r:id="rId43"/>
    <p:sldId id="429" r:id="rId44"/>
    <p:sldId id="388" r:id="rId45"/>
    <p:sldId id="389" r:id="rId46"/>
    <p:sldId id="434" r:id="rId47"/>
    <p:sldId id="395" r:id="rId48"/>
    <p:sldId id="387" r:id="rId49"/>
    <p:sldId id="379" r:id="rId50"/>
    <p:sldId id="396" r:id="rId51"/>
    <p:sldId id="403" r:id="rId52"/>
    <p:sldId id="404" r:id="rId53"/>
    <p:sldId id="405" r:id="rId54"/>
    <p:sldId id="461" r:id="rId55"/>
    <p:sldId id="462" r:id="rId56"/>
    <p:sldId id="460" r:id="rId57"/>
    <p:sldId id="409" r:id="rId58"/>
    <p:sldId id="410" r:id="rId59"/>
    <p:sldId id="411" r:id="rId60"/>
    <p:sldId id="412" r:id="rId61"/>
    <p:sldId id="413" r:id="rId62"/>
    <p:sldId id="414" r:id="rId63"/>
    <p:sldId id="418" r:id="rId64"/>
    <p:sldId id="276" r:id="rId65"/>
    <p:sldId id="456" r:id="rId66"/>
    <p:sldId id="369" r:id="rId67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99CCFF"/>
    <a:srgbClr val="0066FF"/>
    <a:srgbClr val="000099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81818" autoAdjust="0"/>
  </p:normalViewPr>
  <p:slideViewPr>
    <p:cSldViewPr>
      <p:cViewPr varScale="1">
        <p:scale>
          <a:sx n="64" d="100"/>
          <a:sy n="64" d="100"/>
        </p:scale>
        <p:origin x="-907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notesViewPr>
    <p:cSldViewPr>
      <p:cViewPr varScale="1">
        <p:scale>
          <a:sx n="53" d="100"/>
          <a:sy n="53" d="100"/>
        </p:scale>
        <p:origin x="-1236" y="-96"/>
      </p:cViewPr>
      <p:guideLst>
        <p:guide orient="horz" pos="2924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defTabSz="928688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6975"/>
            <a:ext cx="30321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defTabSz="928688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6975"/>
            <a:ext cx="30321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fld id="{38FFCB1D-0763-4EFA-90BE-063C83DA0F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79513" y="2762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33400" y="3952875"/>
            <a:ext cx="6159500" cy="497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10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0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66700" indent="-266700">
              <a:lnSpc>
                <a:spcPct val="90000"/>
              </a:lnSpc>
            </a:pPr>
            <a:endParaRPr lang="en-US" sz="120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66700" indent="-266700"/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800475"/>
            <a:ext cx="6159500" cy="5283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1755775"/>
            <a:ext cx="7239000" cy="14446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10000"/>
            <a:ext cx="72390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079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079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fld id="{CA20A88F-A802-4BE4-B33D-CE3556A740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1717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609600"/>
            <a:ext cx="63627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610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95400"/>
            <a:ext cx="42291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2291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2291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2291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609600"/>
            <a:ext cx="861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610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506887" name="Picture 7" descr="toh_logo_cropped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52400" y="228600"/>
            <a:ext cx="2124075" cy="8620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rgbClr val="6633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rgbClr val="663300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rgbClr val="663300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rgbClr val="663300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rgbClr val="663300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rgbClr val="663300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rgbClr val="663300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rgbClr val="663300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rgbClr val="663300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663300"/>
        </a:buClr>
        <a:buChar char="o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663300"/>
        </a:buClr>
        <a:buChar char="o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663300"/>
        </a:buClr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smarc.com/crs/auth1320.htm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057400"/>
            <a:ext cx="7239000" cy="1143000"/>
          </a:xfrm>
        </p:spPr>
        <p:txBody>
          <a:bodyPr/>
          <a:lstStyle/>
          <a:p>
            <a:r>
              <a:rPr lang="en-US" sz="3600"/>
              <a:t>Metadata for Digital Projects</a:t>
            </a:r>
            <a:endParaRPr lang="en-US" sz="3600" i="1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4343400"/>
            <a:ext cx="7239000" cy="1371600"/>
          </a:xfrm>
        </p:spPr>
        <p:txBody>
          <a:bodyPr/>
          <a:lstStyle/>
          <a:p>
            <a:r>
              <a:rPr lang="en-US">
                <a:solidFill>
                  <a:srgbClr val="663300"/>
                </a:solidFill>
              </a:rPr>
              <a:t>South Central Regional Library Council</a:t>
            </a:r>
          </a:p>
          <a:p>
            <a:endParaRPr lang="en-US" sz="800">
              <a:solidFill>
                <a:srgbClr val="663300"/>
              </a:solidFill>
            </a:endParaRPr>
          </a:p>
          <a:p>
            <a:r>
              <a:rPr lang="en-US" sz="2000">
                <a:solidFill>
                  <a:srgbClr val="663300"/>
                </a:solidFill>
              </a:rPr>
              <a:t>March 25, 2010</a:t>
            </a:r>
          </a:p>
          <a:p>
            <a:endParaRPr lang="en-US">
              <a:solidFill>
                <a:srgbClr val="663300"/>
              </a:solidFill>
            </a:endParaRPr>
          </a:p>
        </p:txBody>
      </p:sp>
      <p:pic>
        <p:nvPicPr>
          <p:cNvPr id="2060" name="Picture 12" descr="toh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1000"/>
            <a:ext cx="8047038" cy="12477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610600" cy="609600"/>
          </a:xfrm>
        </p:spPr>
        <p:txBody>
          <a:bodyPr/>
          <a:lstStyle/>
          <a:p>
            <a:r>
              <a:rPr lang="en-US" sz="2800"/>
              <a:t>Dublin Core Background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610600" cy="4265613"/>
          </a:xfrm>
        </p:spPr>
        <p:txBody>
          <a:bodyPr/>
          <a:lstStyle/>
          <a:p>
            <a:r>
              <a:rPr lang="en-US"/>
              <a:t>Developed in 1995 </a:t>
            </a:r>
          </a:p>
          <a:p>
            <a:r>
              <a:rPr lang="en-US"/>
              <a:t>International, cross-disciplinary collaboration</a:t>
            </a:r>
          </a:p>
          <a:p>
            <a:r>
              <a:rPr lang="en-US"/>
              <a:t>Primarily descriptive metadata</a:t>
            </a:r>
          </a:p>
          <a:p>
            <a:r>
              <a:rPr lang="en-US"/>
              <a:t>Simple and flexible </a:t>
            </a:r>
          </a:p>
          <a:p>
            <a:r>
              <a:rPr lang="en-US"/>
              <a:t>15 Core elements</a:t>
            </a:r>
          </a:p>
          <a:p>
            <a:r>
              <a:rPr lang="en-US"/>
              <a:t>All elements are optional (none are mandatory), all are repeatable</a:t>
            </a:r>
          </a:p>
          <a:p>
            <a:endParaRPr lang="en-US" sz="2800"/>
          </a:p>
          <a:p>
            <a:pPr>
              <a:buFontTx/>
              <a:buNone/>
            </a:pPr>
            <a:endParaRPr lang="en-US" sz="2800"/>
          </a:p>
          <a:p>
            <a:endParaRPr lang="en-US" sz="2800"/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8610600" cy="533400"/>
          </a:xfrm>
        </p:spPr>
        <p:txBody>
          <a:bodyPr/>
          <a:lstStyle/>
          <a:p>
            <a:r>
              <a:rPr lang="en-US" sz="2800"/>
              <a:t>Simple Dublin Core Elements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1800"/>
          </a:p>
          <a:p>
            <a:pPr>
              <a:lnSpc>
                <a:spcPct val="90000"/>
              </a:lnSpc>
            </a:pPr>
            <a:endParaRPr lang="en-US" sz="1800"/>
          </a:p>
          <a:p>
            <a:pPr>
              <a:lnSpc>
                <a:spcPct val="90000"/>
              </a:lnSpc>
            </a:pPr>
            <a:endParaRPr lang="en-US" sz="1800"/>
          </a:p>
        </p:txBody>
      </p:sp>
      <p:graphicFrame>
        <p:nvGraphicFramePr>
          <p:cNvPr id="466968" name="Group 24"/>
          <p:cNvGraphicFramePr>
            <a:graphicFrameLocks noGrp="1"/>
          </p:cNvGraphicFramePr>
          <p:nvPr>
            <p:ph sz="half" idx="2"/>
          </p:nvPr>
        </p:nvGraphicFramePr>
        <p:xfrm>
          <a:off x="1676400" y="1752600"/>
          <a:ext cx="6551613" cy="4910138"/>
        </p:xfrm>
        <a:graphic>
          <a:graphicData uri="http://schemas.openxmlformats.org/drawingml/2006/table">
            <a:tbl>
              <a:tblPr/>
              <a:tblGrid>
                <a:gridCol w="3276600"/>
                <a:gridCol w="3275013"/>
              </a:tblGrid>
              <a:tr h="4910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Title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Creator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Subject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Description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Publisher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Contributor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Date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Type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Format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Identifier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Source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Language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Relation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Coverage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6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Rights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8610600" cy="533400"/>
          </a:xfrm>
        </p:spPr>
        <p:txBody>
          <a:bodyPr/>
          <a:lstStyle/>
          <a:p>
            <a:r>
              <a:rPr lang="en-US" sz="2800"/>
              <a:t>Simple Dublin Core Elements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10600" cy="5410200"/>
          </a:xfrm>
        </p:spPr>
        <p:txBody>
          <a:bodyPr/>
          <a:lstStyle/>
          <a:p>
            <a:r>
              <a:rPr lang="en-US" b="1"/>
              <a:t>Title</a:t>
            </a:r>
            <a:r>
              <a:rPr lang="en-US"/>
              <a:t> – A name given to the resource. </a:t>
            </a:r>
          </a:p>
          <a:p>
            <a:endParaRPr lang="en-US"/>
          </a:p>
          <a:p>
            <a:r>
              <a:rPr lang="en-US" b="1"/>
              <a:t>Creator</a:t>
            </a:r>
            <a:r>
              <a:rPr lang="en-US"/>
              <a:t> – An entity primarily responsible for making the resource. </a:t>
            </a:r>
          </a:p>
          <a:p>
            <a:endParaRPr lang="en-US"/>
          </a:p>
          <a:p>
            <a:r>
              <a:rPr lang="en-US" b="1"/>
              <a:t>Subject</a:t>
            </a:r>
            <a:r>
              <a:rPr lang="en-US"/>
              <a:t> – The topic of the resource. </a:t>
            </a:r>
          </a:p>
          <a:p>
            <a:endParaRPr lang="en-US"/>
          </a:p>
          <a:p>
            <a:r>
              <a:rPr lang="en-US" b="1"/>
              <a:t>Description</a:t>
            </a:r>
            <a:r>
              <a:rPr lang="en-US"/>
              <a:t> – An account of the resource.</a:t>
            </a:r>
          </a:p>
          <a:p>
            <a:endParaRPr lang="en-US"/>
          </a:p>
          <a:p>
            <a:r>
              <a:rPr lang="en-US" b="1"/>
              <a:t>Publisher</a:t>
            </a:r>
            <a:r>
              <a:rPr lang="en-US"/>
              <a:t> – An entity responsible for making the resource available. 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 sz="1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8610600" cy="533400"/>
          </a:xfrm>
        </p:spPr>
        <p:txBody>
          <a:bodyPr/>
          <a:lstStyle/>
          <a:p>
            <a:r>
              <a:rPr lang="en-US" sz="2800"/>
              <a:t>Simple Dublin Core Elements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5791200"/>
          </a:xfrm>
        </p:spPr>
        <p:txBody>
          <a:bodyPr/>
          <a:lstStyle/>
          <a:p>
            <a:r>
              <a:rPr lang="en-US" b="1"/>
              <a:t>Contributor</a:t>
            </a:r>
            <a:r>
              <a:rPr lang="en-US"/>
              <a:t> – An entity responsible for making contributions to the resource.</a:t>
            </a:r>
          </a:p>
          <a:p>
            <a:endParaRPr lang="en-US"/>
          </a:p>
          <a:p>
            <a:r>
              <a:rPr lang="en-US" b="1"/>
              <a:t>Date</a:t>
            </a:r>
            <a:r>
              <a:rPr lang="en-US"/>
              <a:t> – A point or period of time associated with an event in the lifecycle of the resource. </a:t>
            </a:r>
          </a:p>
          <a:p>
            <a:endParaRPr lang="en-US"/>
          </a:p>
          <a:p>
            <a:r>
              <a:rPr lang="en-US" b="1"/>
              <a:t>Type</a:t>
            </a:r>
            <a:r>
              <a:rPr lang="en-US"/>
              <a:t> – The nature or genre of the resource. </a:t>
            </a:r>
          </a:p>
          <a:p>
            <a:endParaRPr lang="en-US"/>
          </a:p>
          <a:p>
            <a:r>
              <a:rPr lang="en-US" b="1"/>
              <a:t>Format</a:t>
            </a:r>
            <a:r>
              <a:rPr lang="en-US"/>
              <a:t> – The file format, physical medium, or dimensions of the resource. </a:t>
            </a:r>
          </a:p>
          <a:p>
            <a:endParaRPr lang="en-US"/>
          </a:p>
          <a:p>
            <a:r>
              <a:rPr lang="en-US" b="1"/>
              <a:t>Identifier</a:t>
            </a:r>
            <a:r>
              <a:rPr lang="en-US"/>
              <a:t> – An unambiguous reference to the resource within a given context. </a:t>
            </a:r>
          </a:p>
          <a:p>
            <a:endParaRPr lang="en-US"/>
          </a:p>
          <a:p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8610600" cy="533400"/>
          </a:xfrm>
        </p:spPr>
        <p:txBody>
          <a:bodyPr/>
          <a:lstStyle/>
          <a:p>
            <a:r>
              <a:rPr lang="en-US" sz="2800"/>
              <a:t>Simple Dublin Core Elements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Source</a:t>
            </a:r>
            <a:r>
              <a:rPr lang="en-US"/>
              <a:t> – The resource from which the described resource is derived.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 b="1"/>
              <a:t>Language</a:t>
            </a:r>
            <a:r>
              <a:rPr lang="en-US"/>
              <a:t> – A language of the resource.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 b="1"/>
              <a:t>Relation</a:t>
            </a:r>
            <a:r>
              <a:rPr lang="en-US"/>
              <a:t> – A related resource.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 b="1"/>
              <a:t>Coverage</a:t>
            </a:r>
            <a:r>
              <a:rPr lang="en-US"/>
              <a:t> – The spatial or temporal topic of the resource, the spatial applicability of the resource, or the jurisdiction under which the resource is relevant.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 b="1"/>
              <a:t>Rights</a:t>
            </a:r>
            <a:r>
              <a:rPr lang="en-US"/>
              <a:t> – Information about rights held in and over the resource. 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Qualified Dublin Core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DCMI developed qualifiers to refine the use/meaning of the simple DC fields – make terms more specific.</a:t>
            </a:r>
          </a:p>
          <a:p>
            <a:endParaRPr lang="en-US"/>
          </a:p>
          <a:p>
            <a:r>
              <a:rPr lang="en-US"/>
              <a:t>CONTENTdm supports Qualified Dublin Core.</a:t>
            </a:r>
          </a:p>
          <a:p>
            <a:endParaRPr lang="en-US"/>
          </a:p>
          <a:p>
            <a:r>
              <a:rPr lang="en-US"/>
              <a:t>Examples:</a:t>
            </a:r>
          </a:p>
          <a:p>
            <a:pPr lvl="1"/>
            <a:r>
              <a:rPr lang="en-US"/>
              <a:t>Qualifiers for Date: </a:t>
            </a:r>
          </a:p>
          <a:p>
            <a:pPr lvl="2"/>
            <a:r>
              <a:rPr lang="en-US"/>
              <a:t>Date-Created, Date-Issued</a:t>
            </a:r>
          </a:p>
          <a:p>
            <a:pPr lvl="1"/>
            <a:r>
              <a:rPr lang="en-US"/>
              <a:t>Qualifiers for Relation (sometimes used in pairs): </a:t>
            </a:r>
          </a:p>
          <a:p>
            <a:pPr lvl="2"/>
            <a:r>
              <a:rPr lang="en-US"/>
              <a:t>Relation-References, Relation-Is Referenced By</a:t>
            </a:r>
          </a:p>
          <a:p>
            <a:pPr lvl="2"/>
            <a:r>
              <a:rPr lang="en-US"/>
              <a:t>Relation-Is Part Of, Relation-Has Part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Controlling the data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10600" cy="50307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No rules for formatting content within the fields inherent to Dublin Core.</a:t>
            </a:r>
          </a:p>
          <a:p>
            <a:pPr>
              <a:lnSpc>
                <a:spcPct val="90000"/>
              </a:lnSpc>
            </a:pPr>
            <a:endParaRPr lang="en-US" sz="2000" b="1"/>
          </a:p>
          <a:p>
            <a:pPr>
              <a:lnSpc>
                <a:spcPct val="90000"/>
              </a:lnSpc>
            </a:pPr>
            <a:r>
              <a:rPr lang="en-US" sz="2000"/>
              <a:t>Data should be formatted consistently so that records are interoperable with records from other collections.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The who, what, when, and where should be standardized:</a:t>
            </a:r>
          </a:p>
          <a:p>
            <a:pPr lvl="1">
              <a:lnSpc>
                <a:spcPct val="90000"/>
              </a:lnSpc>
            </a:pPr>
            <a:r>
              <a:rPr lang="en-US"/>
              <a:t>Controlled vocabularies, thesauri</a:t>
            </a:r>
          </a:p>
          <a:p>
            <a:pPr lvl="1">
              <a:lnSpc>
                <a:spcPct val="90000"/>
              </a:lnSpc>
            </a:pPr>
            <a:r>
              <a:rPr lang="en-US"/>
              <a:t>Authority Files</a:t>
            </a:r>
          </a:p>
          <a:p>
            <a:pPr lvl="1">
              <a:lnSpc>
                <a:spcPct val="90000"/>
              </a:lnSpc>
            </a:pPr>
            <a:r>
              <a:rPr lang="en-US"/>
              <a:t>Encoding schemes (e.g. for languages and dates)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 sz="2000"/>
              <a:t>Data content standards</a:t>
            </a:r>
          </a:p>
          <a:p>
            <a:pPr lvl="1">
              <a:lnSpc>
                <a:spcPct val="90000"/>
              </a:lnSpc>
            </a:pPr>
            <a:r>
              <a:rPr lang="en-US"/>
              <a:t>AACR2, ISBD, DACS, CCO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Controlling Names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10600" cy="4724400"/>
          </a:xfrm>
        </p:spPr>
        <p:txBody>
          <a:bodyPr/>
          <a:lstStyle/>
          <a:p>
            <a:r>
              <a:rPr lang="en-US"/>
              <a:t>Personal, Corporate, Geographic Names</a:t>
            </a:r>
          </a:p>
          <a:p>
            <a:endParaRPr lang="en-US"/>
          </a:p>
          <a:p>
            <a:r>
              <a:rPr lang="en-US"/>
              <a:t>Examples:</a:t>
            </a:r>
          </a:p>
          <a:p>
            <a:pPr lvl="1"/>
            <a:r>
              <a:rPr lang="en-US"/>
              <a:t>Library of Congress Name Authority File</a:t>
            </a:r>
          </a:p>
          <a:p>
            <a:pPr lvl="1"/>
            <a:r>
              <a:rPr lang="en-US"/>
              <a:t>Union List of Artist Names (The Getty)</a:t>
            </a:r>
          </a:p>
          <a:p>
            <a:pPr lvl="1"/>
            <a:r>
              <a:rPr lang="en-US"/>
              <a:t>Thesaurus of Geographic Names (The Getty)</a:t>
            </a:r>
          </a:p>
          <a:p>
            <a:endParaRPr lang="en-US"/>
          </a:p>
          <a:p>
            <a:r>
              <a:rPr lang="en-US"/>
              <a:t>Provide preferred format of name.</a:t>
            </a:r>
          </a:p>
          <a:p>
            <a:endParaRPr lang="en-US"/>
          </a:p>
          <a:p>
            <a:r>
              <a:rPr lang="en-US"/>
              <a:t>Typically have cross-references.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8610600" cy="533400"/>
          </a:xfrm>
        </p:spPr>
        <p:txBody>
          <a:bodyPr/>
          <a:lstStyle/>
          <a:p>
            <a:r>
              <a:rPr lang="en-US" sz="2800"/>
              <a:t>Controlled Vocabularies/Thesauri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610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Used for subject indexing.</a:t>
            </a:r>
          </a:p>
          <a:p>
            <a:pPr>
              <a:lnSpc>
                <a:spcPct val="90000"/>
              </a:lnSpc>
            </a:pPr>
            <a:r>
              <a:rPr lang="en-US"/>
              <a:t>List of authorized terms, cross-references, and scope notes.</a:t>
            </a:r>
          </a:p>
          <a:p>
            <a:pPr>
              <a:lnSpc>
                <a:spcPct val="90000"/>
              </a:lnSpc>
            </a:pPr>
            <a:r>
              <a:rPr lang="en-US"/>
              <a:t>Cross-references</a:t>
            </a:r>
          </a:p>
          <a:p>
            <a:pPr lvl="1">
              <a:lnSpc>
                <a:spcPct val="90000"/>
              </a:lnSpc>
            </a:pPr>
            <a:r>
              <a:rPr lang="en-US"/>
              <a:t>Synonym control – see references</a:t>
            </a:r>
          </a:p>
          <a:p>
            <a:pPr lvl="1">
              <a:lnSpc>
                <a:spcPct val="90000"/>
              </a:lnSpc>
            </a:pPr>
            <a:r>
              <a:rPr lang="en-US"/>
              <a:t>Related terms – see also references</a:t>
            </a:r>
          </a:p>
          <a:p>
            <a:pPr lvl="1">
              <a:lnSpc>
                <a:spcPct val="90000"/>
              </a:lnSpc>
            </a:pPr>
            <a:r>
              <a:rPr lang="en-US"/>
              <a:t>Narrower and Broader terms</a:t>
            </a:r>
          </a:p>
          <a:p>
            <a:pPr>
              <a:lnSpc>
                <a:spcPct val="90000"/>
              </a:lnSpc>
            </a:pPr>
            <a:r>
              <a:rPr lang="en-US"/>
              <a:t>Examples:</a:t>
            </a:r>
          </a:p>
          <a:p>
            <a:pPr lvl="1">
              <a:lnSpc>
                <a:spcPct val="90000"/>
              </a:lnSpc>
            </a:pPr>
            <a:r>
              <a:rPr lang="en-US"/>
              <a:t>Thesaurus for Graphic Materials </a:t>
            </a:r>
          </a:p>
          <a:p>
            <a:pPr lvl="1">
              <a:lnSpc>
                <a:spcPct val="90000"/>
              </a:lnSpc>
            </a:pPr>
            <a:r>
              <a:rPr lang="en-US"/>
              <a:t>Library of Congress Subject Headings</a:t>
            </a:r>
          </a:p>
          <a:p>
            <a:pPr lvl="1">
              <a:lnSpc>
                <a:spcPct val="90000"/>
              </a:lnSpc>
            </a:pPr>
            <a:r>
              <a:rPr lang="en-US"/>
              <a:t>Sears Subject Headings</a:t>
            </a:r>
          </a:p>
          <a:p>
            <a:pPr lvl="1">
              <a:lnSpc>
                <a:spcPct val="90000"/>
              </a:lnSpc>
            </a:pPr>
            <a:r>
              <a:rPr lang="en-US"/>
              <a:t>Chenhall’s Nomenclature</a:t>
            </a:r>
          </a:p>
          <a:p>
            <a:pPr lvl="1">
              <a:lnSpc>
                <a:spcPct val="90000"/>
              </a:lnSpc>
            </a:pPr>
            <a:r>
              <a:rPr lang="en-US"/>
              <a:t>Art &amp; Architecture Thesaurus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/>
          </a:p>
          <a:p>
            <a:pPr lvl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8610600" cy="533400"/>
          </a:xfrm>
        </p:spPr>
        <p:txBody>
          <a:bodyPr/>
          <a:lstStyle/>
          <a:p>
            <a:r>
              <a:rPr lang="en-US" sz="2800"/>
              <a:t>Metadata is not a perfect science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10600" cy="4953000"/>
          </a:xfrm>
        </p:spPr>
        <p:txBody>
          <a:bodyPr/>
          <a:lstStyle/>
          <a:p>
            <a:r>
              <a:rPr lang="en-US"/>
              <a:t>Subjectivity, biases, different views, different content, different formats, different purposes, different audiences = different results.</a:t>
            </a:r>
          </a:p>
          <a:p>
            <a:endParaRPr lang="en-US"/>
          </a:p>
          <a:p>
            <a:r>
              <a:rPr lang="en-US"/>
              <a:t>The simplicity of and lack of rules associated with the Dublin Core is both a blessing and a curse!</a:t>
            </a:r>
          </a:p>
          <a:p>
            <a:endParaRPr lang="en-US"/>
          </a:p>
          <a:p>
            <a:r>
              <a:rPr lang="en-US"/>
              <a:t>The nature of the Dublin Core allows it to be applied in a variety of ways:</a:t>
            </a:r>
          </a:p>
          <a:p>
            <a:pPr lvl="1"/>
            <a:r>
              <a:rPr lang="en-US"/>
              <a:t>DC implementers develop style guides or data dictionaries that impose rules on the creation of the data within the fields (specify use of certain vocabularies and standards)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33400"/>
          </a:xfrm>
        </p:spPr>
        <p:txBody>
          <a:bodyPr/>
          <a:lstStyle/>
          <a:p>
            <a:r>
              <a:rPr lang="en-US" sz="2800"/>
              <a:t>Workshop Topics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Definitions of Metadata</a:t>
            </a:r>
          </a:p>
          <a:p>
            <a:r>
              <a:rPr lang="en-US"/>
              <a:t>Types of Metadata</a:t>
            </a:r>
          </a:p>
          <a:p>
            <a:r>
              <a:rPr lang="en-US"/>
              <a:t>Purposes of Metadata</a:t>
            </a:r>
          </a:p>
          <a:p>
            <a:r>
              <a:rPr lang="en-US"/>
              <a:t>Metadata Schemes</a:t>
            </a:r>
          </a:p>
          <a:p>
            <a:pPr lvl="1"/>
            <a:r>
              <a:rPr lang="en-US"/>
              <a:t>Dublin Core</a:t>
            </a:r>
          </a:p>
          <a:p>
            <a:r>
              <a:rPr lang="en-US"/>
              <a:t>Standardization of content</a:t>
            </a:r>
          </a:p>
          <a:p>
            <a:pPr lvl="1"/>
            <a:r>
              <a:rPr lang="en-US"/>
              <a:t>Controlled vocabularies/thesauri, authority files</a:t>
            </a:r>
          </a:p>
          <a:p>
            <a:pPr lvl="1"/>
            <a:r>
              <a:rPr lang="en-US"/>
              <a:t>Content standards</a:t>
            </a:r>
          </a:p>
          <a:p>
            <a:r>
              <a:rPr lang="en-US"/>
              <a:t>Metadata for </a:t>
            </a:r>
            <a:r>
              <a:rPr lang="en-US" i="1"/>
              <a:t>Tools of History</a:t>
            </a:r>
          </a:p>
          <a:p>
            <a:r>
              <a:rPr lang="en-US"/>
              <a:t>Quality Control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362200"/>
            <a:ext cx="8610600" cy="1371600"/>
          </a:xfrm>
        </p:spPr>
        <p:txBody>
          <a:bodyPr/>
          <a:lstStyle/>
          <a:p>
            <a:r>
              <a:rPr lang="en-US" sz="3600"/>
              <a:t>Let’s examine some records…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8610600" cy="533400"/>
          </a:xfrm>
        </p:spPr>
        <p:txBody>
          <a:bodyPr/>
          <a:lstStyle/>
          <a:p>
            <a:r>
              <a:rPr lang="en-US" sz="2800"/>
              <a:t>Creating Shareable Metadata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10600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Concept of “sharable metadata” comes from OAI-PMH community.</a:t>
            </a:r>
          </a:p>
          <a:p>
            <a:pPr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</a:pPr>
            <a:r>
              <a:rPr lang="en-US"/>
              <a:t>Shareable metadata uses standards and rules similar to those used by others to make records more interoperable.</a:t>
            </a:r>
          </a:p>
          <a:p>
            <a:pPr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</a:pPr>
            <a:r>
              <a:rPr lang="en-US"/>
              <a:t>Think outside of your local box (organization)</a:t>
            </a:r>
          </a:p>
          <a:p>
            <a:pPr lvl="1">
              <a:lnSpc>
                <a:spcPct val="80000"/>
              </a:lnSpc>
            </a:pPr>
            <a:r>
              <a:rPr lang="en-US"/>
              <a:t>Include information that is assumed in local context</a:t>
            </a:r>
          </a:p>
          <a:p>
            <a:pPr lvl="1">
              <a:lnSpc>
                <a:spcPct val="80000"/>
              </a:lnSpc>
            </a:pPr>
            <a:r>
              <a:rPr lang="en-US"/>
              <a:t>Exclude information that only has meaning in local context</a:t>
            </a:r>
          </a:p>
          <a:p>
            <a:pPr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</a:pPr>
            <a:r>
              <a:rPr lang="en-US"/>
              <a:t>Records should be understandable on its own (when separated from the resource).</a:t>
            </a:r>
          </a:p>
          <a:p>
            <a:pPr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/>
              <a:t>http://webservices.itcs.umich.edu/mediawiki/oaibp/?PublicTOC</a:t>
            </a:r>
          </a:p>
          <a:p>
            <a:pPr>
              <a:lnSpc>
                <a:spcPct val="80000"/>
              </a:lnSpc>
            </a:pPr>
            <a:endParaRPr lang="en-US" sz="1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8610600" cy="533400"/>
          </a:xfrm>
        </p:spPr>
        <p:txBody>
          <a:bodyPr/>
          <a:lstStyle/>
          <a:p>
            <a:r>
              <a:rPr lang="en-US" sz="2800"/>
              <a:t>Principles of Good Metadata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5029200"/>
          </a:xfrm>
        </p:spPr>
        <p:txBody>
          <a:bodyPr/>
          <a:lstStyle/>
          <a:p>
            <a:r>
              <a:rPr lang="en-US" i="1"/>
              <a:t>Good metadata conforms to community standards in a way that is appropriate to the materials in the collection, users of the collection, and current and potential future uses of the collection.</a:t>
            </a:r>
            <a:r>
              <a:rPr lang="en-US"/>
              <a:t> </a:t>
            </a:r>
          </a:p>
          <a:p>
            <a:endParaRPr lang="en-US"/>
          </a:p>
          <a:p>
            <a:r>
              <a:rPr lang="en-US" i="1"/>
              <a:t>Good metadata supports interoperability.</a:t>
            </a:r>
          </a:p>
          <a:p>
            <a:endParaRPr lang="en-US"/>
          </a:p>
          <a:p>
            <a:r>
              <a:rPr lang="en-US" i="1"/>
              <a:t>Good metadata uses authority control and content standards to describe objects and collocate related objects.</a:t>
            </a:r>
            <a:r>
              <a:rPr lang="en-US"/>
              <a:t> </a:t>
            </a:r>
          </a:p>
          <a:p>
            <a:endParaRPr lang="en-US"/>
          </a:p>
          <a:p>
            <a:pPr>
              <a:buFontTx/>
              <a:buNone/>
            </a:pPr>
            <a:r>
              <a:rPr lang="en-US" sz="1400" i="1"/>
              <a:t>A Framework of Guidance for Building Good Digital Collections, </a:t>
            </a:r>
            <a:r>
              <a:rPr lang="en-US" sz="1400"/>
              <a:t>NISO</a:t>
            </a:r>
          </a:p>
          <a:p>
            <a:pPr>
              <a:buFontTx/>
              <a:buNone/>
            </a:pPr>
            <a:r>
              <a:rPr lang="en-US" sz="1400"/>
              <a:t>http://framework.niso.org/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381000"/>
            <a:ext cx="8610600" cy="533400"/>
          </a:xfrm>
        </p:spPr>
        <p:txBody>
          <a:bodyPr/>
          <a:lstStyle/>
          <a:p>
            <a:r>
              <a:rPr lang="en-US" sz="2800"/>
              <a:t>Principles of Good Metadata, cont…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10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i="1"/>
              <a:t>Good metadata includes a clear statement of the conditions and terms of use for the digital object.</a:t>
            </a:r>
            <a:r>
              <a:rPr lang="en-US"/>
              <a:t>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 i="1"/>
              <a:t>Good metadata supports the long-term curation and preservation of objects in collections.</a:t>
            </a:r>
            <a:r>
              <a:rPr lang="en-US"/>
              <a:t> </a:t>
            </a:r>
            <a:endParaRPr lang="en-US" i="1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 i="1"/>
              <a:t>Good metadata records are objects themselves and therefore should have the qualities of good objects, including authority, authenticity, archivability, persistence, and unique identification.  </a:t>
            </a:r>
            <a:r>
              <a:rPr lang="en-US"/>
              <a:t> </a:t>
            </a:r>
            <a:endParaRPr lang="en-US" i="1"/>
          </a:p>
          <a:p>
            <a:pPr>
              <a:lnSpc>
                <a:spcPct val="90000"/>
              </a:lnSpc>
            </a:pPr>
            <a:endParaRPr lang="en-US" i="1"/>
          </a:p>
          <a:p>
            <a:pPr>
              <a:lnSpc>
                <a:spcPct val="90000"/>
              </a:lnSpc>
              <a:buFontTx/>
              <a:buNone/>
            </a:pPr>
            <a:r>
              <a:rPr lang="en-US" sz="1400" i="1"/>
              <a:t>A Framework of Guidance for Building Good Digital Collections, </a:t>
            </a:r>
            <a:r>
              <a:rPr lang="en-US" sz="1400"/>
              <a:t>NISO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400"/>
              <a:t>http://framework.niso.org/</a:t>
            </a:r>
          </a:p>
          <a:p>
            <a:pPr>
              <a:lnSpc>
                <a:spcPct val="90000"/>
              </a:lnSpc>
            </a:pPr>
            <a:endParaRPr lang="en-US" sz="1200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8610600" cy="533400"/>
          </a:xfrm>
        </p:spPr>
        <p:txBody>
          <a:bodyPr/>
          <a:lstStyle/>
          <a:p>
            <a:r>
              <a:rPr lang="en-US" sz="2800"/>
              <a:t>Metadata as Communication</a:t>
            </a:r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610600" cy="50292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H.P. Grice’s maxims governing communication:</a:t>
            </a:r>
          </a:p>
          <a:p>
            <a:r>
              <a:rPr lang="en-US" sz="2000"/>
              <a:t>Make your contribution as informative as possible</a:t>
            </a:r>
          </a:p>
          <a:p>
            <a:r>
              <a:rPr lang="en-US" sz="2000"/>
              <a:t>Do not make your contribution more informative than is required</a:t>
            </a:r>
          </a:p>
          <a:p>
            <a:r>
              <a:rPr lang="en-US" sz="2000"/>
              <a:t>Do not say what you believe to be false</a:t>
            </a:r>
          </a:p>
          <a:p>
            <a:r>
              <a:rPr lang="en-US" sz="2000"/>
              <a:t>Do not say that for which you lack adequate evidence</a:t>
            </a:r>
          </a:p>
          <a:p>
            <a:r>
              <a:rPr lang="en-US" sz="2000"/>
              <a:t>Be relevant</a:t>
            </a:r>
          </a:p>
          <a:p>
            <a:r>
              <a:rPr lang="en-US" sz="2000"/>
              <a:t>Avoid obscurity of expression</a:t>
            </a:r>
          </a:p>
          <a:p>
            <a:r>
              <a:rPr lang="en-US" sz="2000"/>
              <a:t>Avoid ambiguity</a:t>
            </a:r>
          </a:p>
          <a:p>
            <a:r>
              <a:rPr lang="en-US" sz="2000"/>
              <a:t>Be brief</a:t>
            </a:r>
          </a:p>
          <a:p>
            <a:r>
              <a:rPr lang="en-US" sz="2000"/>
              <a:t>Be orderly</a:t>
            </a:r>
          </a:p>
          <a:p>
            <a:endParaRPr lang="en-US" sz="2000"/>
          </a:p>
          <a:p>
            <a:pPr>
              <a:buFontTx/>
              <a:buNone/>
            </a:pPr>
            <a:r>
              <a:rPr lang="en-US" sz="1400" i="1"/>
              <a:t>Structures, standards, and the people who make them meaningful </a:t>
            </a:r>
            <a:r>
              <a:rPr lang="en-US" sz="1400"/>
              <a:t>by David Bade</a:t>
            </a:r>
          </a:p>
          <a:p>
            <a:pPr>
              <a:buFontTx/>
              <a:buNone/>
            </a:pPr>
            <a:r>
              <a:rPr lang="en-US" sz="1400"/>
              <a:t>http://www.loc.gov/bibliographic-future/meetings/docs/bade-may9-2007.pdf</a:t>
            </a:r>
          </a:p>
          <a:p>
            <a:pPr>
              <a:buFontTx/>
              <a:buNone/>
            </a:pPr>
            <a:endParaRPr lang="en-US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514600"/>
            <a:ext cx="8610600" cy="1295400"/>
          </a:xfrm>
        </p:spPr>
        <p:txBody>
          <a:bodyPr/>
          <a:lstStyle/>
          <a:p>
            <a:r>
              <a:rPr lang="en-US" sz="3600"/>
              <a:t>Tips for </a:t>
            </a:r>
            <a:br>
              <a:rPr lang="en-US" sz="3600"/>
            </a:br>
            <a:r>
              <a:rPr lang="en-US" sz="3600"/>
              <a:t>Metadata Success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610600" cy="533400"/>
          </a:xfrm>
        </p:spPr>
        <p:txBody>
          <a:bodyPr/>
          <a:lstStyle/>
          <a:p>
            <a:r>
              <a:rPr lang="en-US" sz="2800"/>
              <a:t>Tips for Metadata Success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10600" cy="4800600"/>
          </a:xfrm>
        </p:spPr>
        <p:txBody>
          <a:bodyPr/>
          <a:lstStyle/>
          <a:p>
            <a:r>
              <a:rPr lang="en-US"/>
              <a:t>What are the mission, goals, and objectives of your project?</a:t>
            </a:r>
          </a:p>
          <a:p>
            <a:endParaRPr lang="en-US"/>
          </a:p>
          <a:p>
            <a:r>
              <a:rPr lang="en-US"/>
              <a:t>Who is your audience? How much information will they need/want?</a:t>
            </a:r>
          </a:p>
          <a:p>
            <a:endParaRPr lang="en-US"/>
          </a:p>
          <a:p>
            <a:r>
              <a:rPr lang="en-US"/>
              <a:t>Think about other potential uses/users.</a:t>
            </a:r>
          </a:p>
          <a:p>
            <a:endParaRPr lang="en-US"/>
          </a:p>
          <a:p>
            <a:r>
              <a:rPr lang="en-US"/>
              <a:t>How much information do you already have? Do you have “legacy” data or are you starting from scratch?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More Tips…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10600" cy="4646613"/>
          </a:xfrm>
        </p:spPr>
        <p:txBody>
          <a:bodyPr/>
          <a:lstStyle/>
          <a:p>
            <a:r>
              <a:rPr lang="en-US"/>
              <a:t>Helpful to have an understanding of entire digital collection before you begin.</a:t>
            </a:r>
          </a:p>
          <a:p>
            <a:endParaRPr lang="en-US"/>
          </a:p>
          <a:p>
            <a:r>
              <a:rPr lang="en-US"/>
              <a:t>Ideally physical items should already be inventoried, cataloged, accessioned, etc.</a:t>
            </a:r>
          </a:p>
          <a:p>
            <a:endParaRPr lang="en-US"/>
          </a:p>
          <a:p>
            <a:r>
              <a:rPr lang="en-US"/>
              <a:t>Do some research. </a:t>
            </a:r>
          </a:p>
          <a:p>
            <a:endParaRPr lang="en-US"/>
          </a:p>
          <a:p>
            <a:r>
              <a:rPr lang="en-US"/>
              <a:t>If you don’t know, don’t guess.</a:t>
            </a:r>
          </a:p>
        </p:txBody>
      </p:sp>
      <p:sp>
        <p:nvSpPr>
          <p:cNvPr id="390148" name="Text Box 4"/>
          <p:cNvSpPr txBox="1">
            <a:spLocks noChangeArrowheads="1"/>
          </p:cNvSpPr>
          <p:nvPr/>
        </p:nvSpPr>
        <p:spPr bwMode="auto">
          <a:xfrm>
            <a:off x="1889125" y="1981200"/>
            <a:ext cx="5578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Still More Tips…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486400"/>
          </a:xfrm>
        </p:spPr>
        <p:txBody>
          <a:bodyPr/>
          <a:lstStyle/>
          <a:p>
            <a:r>
              <a:rPr lang="en-US"/>
              <a:t>Take your time.</a:t>
            </a:r>
          </a:p>
          <a:p>
            <a:r>
              <a:rPr lang="en-US"/>
              <a:t>Analyze the who, what, when, and where.</a:t>
            </a:r>
          </a:p>
          <a:p>
            <a:r>
              <a:rPr lang="en-US"/>
              <a:t>What is the significance of the item?</a:t>
            </a:r>
          </a:p>
          <a:p>
            <a:r>
              <a:rPr lang="en-US"/>
              <a:t>How will users find the item?</a:t>
            </a:r>
          </a:p>
          <a:p>
            <a:r>
              <a:rPr lang="en-US"/>
              <a:t>How will you manage the item?</a:t>
            </a:r>
          </a:p>
          <a:p>
            <a:r>
              <a:rPr lang="en-US"/>
              <a:t>What do users need to know to understand and use the item?</a:t>
            </a:r>
          </a:p>
          <a:p>
            <a:r>
              <a:rPr lang="en-US"/>
              <a:t>How will you bring similar resources together?</a:t>
            </a:r>
          </a:p>
          <a:p>
            <a:endParaRPr lang="en-US"/>
          </a:p>
          <a:p>
            <a:r>
              <a:rPr lang="en-US"/>
              <a:t>And one more tip….</a:t>
            </a:r>
          </a:p>
          <a:p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514600"/>
            <a:ext cx="8610600" cy="1295400"/>
          </a:xfrm>
        </p:spPr>
        <p:txBody>
          <a:bodyPr/>
          <a:lstStyle/>
          <a:p>
            <a:r>
              <a:rPr lang="en-US" sz="5400"/>
              <a:t>HAVE FUN!!</a:t>
            </a:r>
          </a:p>
        </p:txBody>
      </p:sp>
      <p:pic>
        <p:nvPicPr>
          <p:cNvPr id="397316" name="Picture 4" descr="MCj030497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724400"/>
            <a:ext cx="1844675" cy="1385888"/>
          </a:xfrm>
          <a:prstGeom prst="rect">
            <a:avLst/>
          </a:prstGeom>
          <a:noFill/>
        </p:spPr>
      </p:pic>
      <p:pic>
        <p:nvPicPr>
          <p:cNvPr id="397317" name="Picture 5" descr="MCj0335903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533400"/>
            <a:ext cx="1806575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What is Metadata?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r>
              <a:rPr lang="en-US"/>
              <a:t>Simple definition: “data about data” or “information about information”</a:t>
            </a:r>
          </a:p>
          <a:p>
            <a:endParaRPr lang="en-US"/>
          </a:p>
          <a:p>
            <a:r>
              <a:rPr lang="en-US"/>
              <a:t>Many more definitions exist…</a:t>
            </a:r>
          </a:p>
          <a:p>
            <a:endParaRPr lang="en-US"/>
          </a:p>
          <a:p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514600"/>
            <a:ext cx="8610600" cy="914400"/>
          </a:xfrm>
        </p:spPr>
        <p:txBody>
          <a:bodyPr/>
          <a:lstStyle/>
          <a:p>
            <a:r>
              <a:rPr lang="en-US" sz="3600"/>
              <a:t>Metadata for </a:t>
            </a:r>
            <a:r>
              <a:rPr lang="en-US" sz="3600" i="1"/>
              <a:t>Tools of History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Title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2413"/>
            <a:ext cx="8610600" cy="3965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Title should be brief and descriptive.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How much information do you include in the title? Dates, locations?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If an existing label or caption is not descriptive, consider creating your own title.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Remember that the title is searchable. Are there keywords you should use?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 lvl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Creator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1060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Recommended that you consult name authority files before creating your own heading.</a:t>
            </a:r>
          </a:p>
          <a:p>
            <a:pPr lvl="1">
              <a:lnSpc>
                <a:spcPct val="90000"/>
              </a:lnSpc>
            </a:pPr>
            <a:r>
              <a:rPr lang="en-US"/>
              <a:t>Union List of Artist Names</a:t>
            </a:r>
          </a:p>
          <a:p>
            <a:pPr lvl="1">
              <a:lnSpc>
                <a:spcPct val="90000"/>
              </a:lnSpc>
            </a:pPr>
            <a:r>
              <a:rPr lang="en-US"/>
              <a:t>Library of Congress Name Authority File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If you find a heading for the person in an authority file, enter it exactly how you found it.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Names should be inverted when creating your own heading. Include birth/death dates if known:</a:t>
            </a:r>
          </a:p>
          <a:p>
            <a:pPr lvl="1">
              <a:lnSpc>
                <a:spcPct val="90000"/>
              </a:lnSpc>
            </a:pPr>
            <a:r>
              <a:rPr lang="en-US"/>
              <a:t>Palmentiero, Jennifer B., 1971-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 lvl="1"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Date.Original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4799013"/>
          </a:xfrm>
        </p:spPr>
        <p:txBody>
          <a:bodyPr/>
          <a:lstStyle/>
          <a:p>
            <a:endParaRPr lang="en-US"/>
          </a:p>
          <a:p>
            <a:r>
              <a:rPr lang="en-US"/>
              <a:t>Dates have always been problematic </a:t>
            </a:r>
          </a:p>
          <a:p>
            <a:pPr lvl="1"/>
            <a:r>
              <a:rPr lang="en-US"/>
              <a:t>3/4/07 - March 4, 2007 vs. April 3, 2007</a:t>
            </a:r>
          </a:p>
          <a:p>
            <a:pPr lvl="1"/>
            <a:r>
              <a:rPr lang="en-US"/>
              <a:t>1920 June 30 vs. June 30, 1920</a:t>
            </a:r>
          </a:p>
          <a:p>
            <a:pPr lvl="1"/>
            <a:endParaRPr lang="en-US"/>
          </a:p>
          <a:p>
            <a:r>
              <a:rPr lang="en-US"/>
              <a:t>Best practice is to use the ISO 8601 standard as defined in a profile by the W3C (W3CDTF) – YYYY-MM-DD.</a:t>
            </a:r>
          </a:p>
          <a:p>
            <a:endParaRPr lang="en-US"/>
          </a:p>
          <a:p>
            <a:r>
              <a:rPr lang="en-US"/>
              <a:t>Uncertain dates (circa, approximate, date ranges, unknown dates).</a:t>
            </a:r>
          </a:p>
          <a:p>
            <a:endParaRPr lang="en-US"/>
          </a:p>
          <a:p>
            <a:endParaRPr lang="en-US"/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Contributors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2413"/>
            <a:ext cx="8610600" cy="5030787"/>
          </a:xfrm>
        </p:spPr>
        <p:txBody>
          <a:bodyPr/>
          <a:lstStyle/>
          <a:p>
            <a:r>
              <a:rPr lang="en-US"/>
              <a:t>Someone who contributes to the intellectual content of the resource.</a:t>
            </a:r>
          </a:p>
          <a:p>
            <a:pPr lvl="1"/>
            <a:r>
              <a:rPr lang="en-US"/>
              <a:t>Illustrators</a:t>
            </a:r>
          </a:p>
          <a:p>
            <a:pPr lvl="1"/>
            <a:r>
              <a:rPr lang="en-US"/>
              <a:t>Photographers of photographs in books, articles, etc.</a:t>
            </a:r>
          </a:p>
          <a:p>
            <a:pPr lvl="1"/>
            <a:r>
              <a:rPr lang="en-US"/>
              <a:t>Filled-in forms (e.g. government forms)</a:t>
            </a:r>
          </a:p>
          <a:p>
            <a:pPr lvl="1">
              <a:buFontTx/>
              <a:buNone/>
            </a:pPr>
            <a:endParaRPr lang="en-US"/>
          </a:p>
          <a:p>
            <a:r>
              <a:rPr lang="en-US"/>
              <a:t>Reproductions</a:t>
            </a:r>
          </a:p>
          <a:p>
            <a:pPr lvl="1"/>
            <a:r>
              <a:rPr lang="en-US"/>
              <a:t>Photographs, postcards of works of art (paintings, sculpture, etc)</a:t>
            </a:r>
          </a:p>
          <a:p>
            <a:pPr lvl="1"/>
            <a:r>
              <a:rPr lang="en-US"/>
              <a:t>Photographs of architecture</a:t>
            </a:r>
          </a:p>
          <a:p>
            <a:pPr lvl="1"/>
            <a:r>
              <a:rPr lang="en-US" i="1"/>
              <a:t>Know your audience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610600" cy="533400"/>
          </a:xfrm>
        </p:spPr>
        <p:txBody>
          <a:bodyPr/>
          <a:lstStyle/>
          <a:p>
            <a:r>
              <a:rPr lang="en-US" sz="2800"/>
              <a:t>Publisher.Original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8610600" cy="3733800"/>
          </a:xfrm>
        </p:spPr>
        <p:txBody>
          <a:bodyPr/>
          <a:lstStyle/>
          <a:p>
            <a:r>
              <a:rPr lang="en-US"/>
              <a:t>Use Publisher.Original if the original item was published and if publisher is known.</a:t>
            </a:r>
          </a:p>
          <a:p>
            <a:pPr>
              <a:buFontTx/>
              <a:buNone/>
            </a:pPr>
            <a:endParaRPr lang="en-US"/>
          </a:p>
          <a:p>
            <a:pPr lvl="1"/>
            <a:r>
              <a:rPr lang="en-US"/>
              <a:t>Newspapers and Clippings</a:t>
            </a:r>
          </a:p>
          <a:p>
            <a:pPr lvl="1"/>
            <a:r>
              <a:rPr lang="en-US"/>
              <a:t>Books</a:t>
            </a:r>
          </a:p>
          <a:p>
            <a:pPr lvl="1"/>
            <a:r>
              <a:rPr lang="en-US"/>
              <a:t>Postcards</a:t>
            </a:r>
          </a:p>
          <a:p>
            <a:pPr lvl="1"/>
            <a:r>
              <a:rPr lang="en-US"/>
              <a:t>Brochures</a:t>
            </a:r>
          </a:p>
          <a:p>
            <a:pPr lvl="1"/>
            <a:endParaRPr lang="en-US"/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Description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10600" cy="419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What terms need to be included to help users find the resource? Think about synonyms for subject terms.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What information do they need to understand the resource?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Identify, interpret, both?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Don’t guess or make assumptions.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How much is too much?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Use a Notes field to provide information that goes beyond describing the resource.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sz="18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Subject headings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038600"/>
          </a:xfrm>
        </p:spPr>
        <p:txBody>
          <a:bodyPr/>
          <a:lstStyle/>
          <a:p>
            <a:r>
              <a:rPr lang="en-US"/>
              <a:t>Some general words about subject headings:</a:t>
            </a:r>
          </a:p>
          <a:p>
            <a:endParaRPr lang="en-US"/>
          </a:p>
          <a:p>
            <a:pPr lvl="1"/>
            <a:r>
              <a:rPr lang="en-US"/>
              <a:t>Subjects can be topics or names (personal, corporate, geographic).</a:t>
            </a:r>
          </a:p>
          <a:p>
            <a:pPr lvl="1"/>
            <a:r>
              <a:rPr lang="en-US"/>
              <a:t>Concentrate on item in hand.</a:t>
            </a:r>
          </a:p>
          <a:p>
            <a:pPr lvl="1"/>
            <a:r>
              <a:rPr lang="en-US"/>
              <a:t>Assign terms from controlled vocabularies and thesauri -important for bringing similar items together.</a:t>
            </a:r>
          </a:p>
          <a:p>
            <a:pPr lvl="1"/>
            <a:r>
              <a:rPr lang="en-US"/>
              <a:t>Include form/genre term(s)</a:t>
            </a:r>
          </a:p>
          <a:p>
            <a:pPr lvl="1"/>
            <a:r>
              <a:rPr lang="en-US"/>
              <a:t>Best practice is to identify source of term (LCSH, TGM, ATT, etc.)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8610600" cy="1066800"/>
          </a:xfrm>
        </p:spPr>
        <p:txBody>
          <a:bodyPr/>
          <a:lstStyle/>
          <a:p>
            <a:r>
              <a:rPr lang="en-US" sz="2800"/>
              <a:t>Subject headings-</a:t>
            </a:r>
            <a:br>
              <a:rPr lang="en-US" sz="2800"/>
            </a:br>
            <a:r>
              <a:rPr lang="en-US"/>
              <a:t>Thesaurus for Graphic Materials (TGM)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10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Developed by the Prints and Photographs Division, Library of Congress.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Comes bundled with CONTENTdm.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Also freely available online:</a:t>
            </a:r>
            <a:br>
              <a:rPr lang="en-US"/>
            </a:br>
            <a:r>
              <a:rPr lang="en-US"/>
              <a:t>http://www.loc.gov/rr/print/tgm1/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Has both topic and form/genre terms.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Good place to start for photos and other images.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610600" cy="533400"/>
          </a:xfrm>
        </p:spPr>
        <p:txBody>
          <a:bodyPr/>
          <a:lstStyle/>
          <a:p>
            <a:r>
              <a:rPr lang="en-US" sz="2800"/>
              <a:t>Subject headings-</a:t>
            </a:r>
            <a:br>
              <a:rPr lang="en-US" sz="2800"/>
            </a:br>
            <a:r>
              <a:rPr lang="en-US"/>
              <a:t>Other sources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106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TGM is not exhaustive. You may find that you need to use other vocabularies: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Library of Congress Subject Headings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SEARS Subject Headings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Art and Architecture Thesaurus (The Getty) – now comes bundled with CONTENTdm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Chenhall’s Nomenclature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Locally created subject terms</a:t>
            </a:r>
          </a:p>
          <a:p>
            <a:pPr lvl="1">
              <a:lnSpc>
                <a:spcPct val="90000"/>
              </a:lnSpc>
            </a:pPr>
            <a:endParaRPr lang="en-US" sz="1800"/>
          </a:p>
          <a:p>
            <a:pPr>
              <a:lnSpc>
                <a:spcPct val="90000"/>
              </a:lnSpc>
            </a:pPr>
            <a:r>
              <a:rPr lang="en-US" sz="2000"/>
              <a:t>Recommended that you use a vocabulary that you are familiar with, have access to, and is appropriate for your collection.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Set-up separate subject fields for different vocabularies (Subject.TGM, Subject.LCSH, Subject.AAT, etc.)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 lvl="1">
              <a:lnSpc>
                <a:spcPct val="90000"/>
              </a:lnSpc>
              <a:buFontTx/>
              <a:buNone/>
            </a:pPr>
            <a:endParaRPr lang="en-US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762000"/>
          </a:xfrm>
        </p:spPr>
        <p:txBody>
          <a:bodyPr/>
          <a:lstStyle/>
          <a:p>
            <a:r>
              <a:rPr lang="en-US" sz="2800"/>
              <a:t>Metadata Definitions</a:t>
            </a:r>
            <a:r>
              <a:rPr lang="en-US"/>
              <a:t>  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10600" cy="4495800"/>
          </a:xfrm>
        </p:spPr>
        <p:txBody>
          <a:bodyPr/>
          <a:lstStyle/>
          <a:p>
            <a:r>
              <a:rPr lang="en-US" altLang="zh-CN" sz="2000">
                <a:ea typeface="宋体" charset="-122"/>
              </a:rPr>
              <a:t>“Metadata is </a:t>
            </a:r>
            <a:r>
              <a:rPr lang="en-US" altLang="zh-CN" sz="2000" b="1">
                <a:ea typeface="宋体" charset="-122"/>
              </a:rPr>
              <a:t>structured</a:t>
            </a:r>
            <a:r>
              <a:rPr lang="en-US" altLang="zh-CN" sz="2000">
                <a:ea typeface="宋体" charset="-122"/>
              </a:rPr>
              <a:t> information that describes, explains, locates, or otherwise makes it easier to retrieve, use, or manage an information resource.” (NISO</a:t>
            </a:r>
            <a:r>
              <a:rPr lang="en-US" altLang="zh-CN" sz="1800">
                <a:ea typeface="宋体" charset="-122"/>
              </a:rPr>
              <a:t>, </a:t>
            </a:r>
            <a:r>
              <a:rPr lang="en-US" altLang="zh-CN" sz="1800" i="1">
                <a:ea typeface="宋体" charset="-122"/>
              </a:rPr>
              <a:t>Understanding Metadata</a:t>
            </a:r>
            <a:r>
              <a:rPr lang="en-US" altLang="zh-CN" sz="1800">
                <a:ea typeface="宋体" charset="-122"/>
              </a:rPr>
              <a:t>, 2004)</a:t>
            </a:r>
          </a:p>
          <a:p>
            <a:endParaRPr lang="en-US" altLang="zh-CN" sz="1800">
              <a:ea typeface="宋体" charset="-122"/>
            </a:endParaRPr>
          </a:p>
          <a:p>
            <a:r>
              <a:rPr lang="en-US" altLang="zh-CN" sz="2000">
                <a:ea typeface="宋体" charset="-122"/>
              </a:rPr>
              <a:t>“The </a:t>
            </a:r>
            <a:r>
              <a:rPr lang="en-US" altLang="zh-CN" sz="2000" b="1">
                <a:ea typeface="宋体" charset="-122"/>
              </a:rPr>
              <a:t>sum total</a:t>
            </a:r>
            <a:r>
              <a:rPr lang="en-US" altLang="zh-CN" sz="2000">
                <a:ea typeface="宋体" charset="-122"/>
              </a:rPr>
              <a:t> of what one can say about any information object at any level of aggregation.” (Murtha Baca, </a:t>
            </a:r>
            <a:r>
              <a:rPr lang="en-US" altLang="zh-CN" sz="2000" i="1">
                <a:ea typeface="宋体" charset="-122"/>
              </a:rPr>
              <a:t>Introduction to Metadata</a:t>
            </a:r>
            <a:r>
              <a:rPr lang="en-US" altLang="zh-CN" sz="2000">
                <a:ea typeface="宋体" charset="-122"/>
              </a:rPr>
              <a:t>, Getty Research Institute)</a:t>
            </a:r>
          </a:p>
          <a:p>
            <a:endParaRPr lang="en-US" altLang="zh-CN" sz="2000">
              <a:ea typeface="宋体" charset="-122"/>
            </a:endParaRPr>
          </a:p>
          <a:p>
            <a:r>
              <a:rPr lang="en-US" altLang="zh-CN" sz="2000">
                <a:ea typeface="宋体" charset="-122"/>
              </a:rPr>
              <a:t>“Structured information used to find, access, use and manage information resources </a:t>
            </a:r>
            <a:r>
              <a:rPr lang="en-US" altLang="zh-CN" sz="2000" b="1">
                <a:ea typeface="宋体" charset="-122"/>
              </a:rPr>
              <a:t>primarily in a digital environment</a:t>
            </a:r>
            <a:r>
              <a:rPr lang="en-US" altLang="zh-CN" sz="2000">
                <a:ea typeface="宋体" charset="-122"/>
              </a:rPr>
              <a:t>.” (International Encyclopedia of Information and Library Science, 2003)</a:t>
            </a:r>
          </a:p>
          <a:p>
            <a:endParaRPr lang="en-US" altLang="zh-CN" sz="2000">
              <a:ea typeface="宋体" charset="-122"/>
            </a:endParaRPr>
          </a:p>
          <a:p>
            <a:endParaRPr lang="en-US" altLang="zh-CN" sz="1800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610600" cy="609600"/>
          </a:xfrm>
        </p:spPr>
        <p:txBody>
          <a:bodyPr/>
          <a:lstStyle/>
          <a:p>
            <a:r>
              <a:rPr lang="en-US" sz="2800"/>
              <a:t>Personal Name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10600" cy="3810000"/>
          </a:xfrm>
        </p:spPr>
        <p:txBody>
          <a:bodyPr/>
          <a:lstStyle/>
          <a:p>
            <a:r>
              <a:rPr lang="en-US"/>
              <a:t>Use this field when a person is the SUBJECT of the resource. </a:t>
            </a:r>
          </a:p>
          <a:p>
            <a:endParaRPr lang="en-US"/>
          </a:p>
          <a:p>
            <a:r>
              <a:rPr lang="en-US"/>
              <a:t>Consult authority file before creating your own heading (LCNAF, ULAN, local authority file)</a:t>
            </a:r>
          </a:p>
          <a:p>
            <a:endParaRPr lang="en-US"/>
          </a:p>
          <a:p>
            <a:r>
              <a:rPr lang="en-US"/>
              <a:t>When you have to create your own heading invert the name and use fullest form:</a:t>
            </a:r>
          </a:p>
          <a:p>
            <a:pPr lvl="1"/>
            <a:r>
              <a:rPr lang="en-US"/>
              <a:t>Palmentiero, Jennifer B., 1971-</a:t>
            </a:r>
          </a:p>
          <a:p>
            <a:endParaRPr lang="en-US"/>
          </a:p>
          <a:p>
            <a:endParaRPr lang="en-US" i="1"/>
          </a:p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Personal Names cont…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None/>
            </a:pPr>
            <a:r>
              <a:rPr lang="en-US"/>
              <a:t>Choosing among different names (nicknames, married vs. maiden names, multiple marriages, name changes):</a:t>
            </a:r>
          </a:p>
          <a:p>
            <a:pPr marL="457200" indent="-457200">
              <a:buFontTx/>
              <a:buNone/>
            </a:pPr>
            <a:r>
              <a:rPr lang="en-US" sz="2000"/>
              <a:t>What about a person who has had multiple names throughout her life and who is not listed in the LOC name authority? </a:t>
            </a:r>
            <a:br>
              <a:rPr lang="en-US" sz="2000"/>
            </a:br>
            <a:endParaRPr lang="en-US" sz="2000"/>
          </a:p>
          <a:p>
            <a:pPr marL="457200" indent="-457200">
              <a:buFontTx/>
              <a:buNone/>
            </a:pPr>
            <a:r>
              <a:rPr lang="en-US" sz="2000"/>
              <a:t>For example: </a:t>
            </a:r>
            <a:br>
              <a:rPr lang="en-US" sz="2000"/>
            </a:br>
            <a:r>
              <a:rPr lang="en-US" sz="2000"/>
              <a:t>    Born: Elnora Stephanie Fothe 1925. </a:t>
            </a:r>
            <a:br>
              <a:rPr lang="en-US" sz="2000"/>
            </a:br>
            <a:r>
              <a:rPr lang="en-US" sz="2000"/>
              <a:t>    School changed given name to Eleanor, with which she 			continue throughout her life. </a:t>
            </a:r>
            <a:br>
              <a:rPr lang="en-US" sz="2000"/>
            </a:br>
            <a:r>
              <a:rPr lang="en-US" sz="2000"/>
              <a:t>    First marriage to a Mr. Otto. </a:t>
            </a:r>
            <a:br>
              <a:rPr lang="en-US" sz="2000"/>
            </a:br>
            <a:r>
              <a:rPr lang="en-US" sz="2000"/>
              <a:t>    Second marriage to Willard Haynes Patrick. </a:t>
            </a:r>
            <a:br>
              <a:rPr lang="en-US" sz="2000"/>
            </a:br>
            <a:r>
              <a:rPr lang="en-US" sz="2000"/>
              <a:t>    Third marriage to Reed Dean. </a:t>
            </a:r>
            <a:br>
              <a:rPr lang="en-US" sz="2000"/>
            </a:br>
            <a:r>
              <a:rPr lang="en-US" sz="2000"/>
              <a:t>    Nicknames: "Crisco Kid", "Ellie", "Ed." </a:t>
            </a:r>
            <a:br>
              <a:rPr lang="en-US" sz="2000"/>
            </a:br>
            <a:r>
              <a:rPr lang="en-US" sz="2000"/>
              <a:t>    Died: 1997. </a:t>
            </a:r>
          </a:p>
          <a:p>
            <a:pPr marL="457200" indent="-457200">
              <a:buFontTx/>
              <a:buNone/>
            </a:pPr>
            <a:endParaRPr lang="en-US"/>
          </a:p>
          <a:p>
            <a:pPr marL="838200" lvl="1" indent="-381000"/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8610600" cy="533400"/>
          </a:xfrm>
        </p:spPr>
        <p:txBody>
          <a:bodyPr/>
          <a:lstStyle/>
          <a:p>
            <a:r>
              <a:rPr lang="en-US" sz="2800"/>
              <a:t>DACS for construction </a:t>
            </a:r>
            <a:br>
              <a:rPr lang="en-US" sz="2800"/>
            </a:br>
            <a:r>
              <a:rPr lang="en-US" sz="2800"/>
              <a:t>of name headings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610600" cy="4040188"/>
          </a:xfrm>
        </p:spPr>
        <p:txBody>
          <a:bodyPr/>
          <a:lstStyle/>
          <a:p>
            <a:pPr>
              <a:buFontTx/>
              <a:buNone/>
            </a:pPr>
            <a:r>
              <a:rPr lang="en-US" sz="2000"/>
              <a:t>Determine the name by which a person is commonly known from the following sources and in the order of preference given:</a:t>
            </a:r>
          </a:p>
          <a:p>
            <a:pPr>
              <a:buFontTx/>
              <a:buNone/>
            </a:pPr>
            <a:endParaRPr lang="en-US" sz="2000"/>
          </a:p>
          <a:p>
            <a:pPr>
              <a:buFont typeface="Wingdings" pitchFamily="2" charset="2"/>
              <a:buAutoNum type="alphaLcParenR"/>
            </a:pPr>
            <a:r>
              <a:rPr lang="en-US" sz="2000"/>
              <a:t>the name that appears most frequently in the person’s published works (if any)</a:t>
            </a:r>
          </a:p>
          <a:p>
            <a:pPr>
              <a:buFont typeface="Wingdings" pitchFamily="2" charset="2"/>
              <a:buAutoNum type="alphaLcParenR"/>
            </a:pPr>
            <a:r>
              <a:rPr lang="en-US" sz="2000"/>
              <a:t>the name that appears most frequently in the archival materials being described</a:t>
            </a:r>
          </a:p>
          <a:p>
            <a:pPr>
              <a:buFont typeface="Wingdings" pitchFamily="2" charset="2"/>
              <a:buAutoNum type="alphaLcParenR"/>
            </a:pPr>
            <a:r>
              <a:rPr lang="en-US" sz="2000"/>
              <a:t>the name that appears in reference sources</a:t>
            </a:r>
          </a:p>
          <a:p>
            <a:pPr>
              <a:buFont typeface="Wingdings" pitchFamily="2" charset="2"/>
              <a:buAutoNum type="alphaLcParenR"/>
            </a:pPr>
            <a:r>
              <a:rPr lang="en-US" sz="2000"/>
              <a:t>the latest name</a:t>
            </a:r>
          </a:p>
          <a:p>
            <a:pPr>
              <a:buFont typeface="Wingdings" pitchFamily="2" charset="2"/>
              <a:buAutoNum type="alphaLcParenR"/>
            </a:pPr>
            <a:endParaRPr lang="en-US" sz="2000"/>
          </a:p>
          <a:p>
            <a:pPr>
              <a:buFont typeface="Wingdings" pitchFamily="2" charset="2"/>
              <a:buNone/>
            </a:pPr>
            <a:r>
              <a:rPr lang="en-US" sz="1600" i="1"/>
              <a:t>DACS, Chapter 12 </a:t>
            </a:r>
          </a:p>
          <a:p>
            <a:endParaRPr lang="en-US" sz="1600" i="1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610600" cy="533400"/>
          </a:xfrm>
        </p:spPr>
        <p:txBody>
          <a:bodyPr/>
          <a:lstStyle/>
          <a:p>
            <a:r>
              <a:rPr lang="en-US" sz="2800"/>
              <a:t>More from DACS</a:t>
            </a:r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1800"/>
              <a:t>If a person’s name shows a nickname in quotation marks or within parentheses as part of other forename(s), omit the nickname in formulating the heading:</a:t>
            </a:r>
          </a:p>
          <a:p>
            <a:pPr>
              <a:buFontTx/>
              <a:buNone/>
            </a:pPr>
            <a:r>
              <a:rPr lang="en-US" sz="1800"/>
              <a:t>Name used: Martin (Bud) Schulman</a:t>
            </a:r>
          </a:p>
          <a:p>
            <a:pPr>
              <a:buFontTx/>
              <a:buNone/>
            </a:pPr>
            <a:r>
              <a:rPr lang="en-US" sz="1800"/>
              <a:t>Heading: Schulman, Martin</a:t>
            </a:r>
          </a:p>
          <a:p>
            <a:pPr>
              <a:buFontTx/>
              <a:buNone/>
            </a:pPr>
            <a:endParaRPr lang="en-US" sz="1800"/>
          </a:p>
          <a:p>
            <a:pPr>
              <a:buFontTx/>
              <a:buNone/>
            </a:pPr>
            <a:r>
              <a:rPr lang="en-US" sz="1800"/>
              <a:t>If a married woman’s name shows her own forenames in parentheses as part of her married name, omit the parenthesized elements in formulating the heading:</a:t>
            </a:r>
          </a:p>
          <a:p>
            <a:pPr>
              <a:buFontTx/>
              <a:buNone/>
            </a:pPr>
            <a:r>
              <a:rPr lang="en-US" sz="1800"/>
              <a:t>Name used: Mrs. John A. (Edna I.) Spies</a:t>
            </a:r>
          </a:p>
          <a:p>
            <a:pPr>
              <a:buFontTx/>
              <a:buNone/>
            </a:pPr>
            <a:r>
              <a:rPr lang="en-US" sz="1800"/>
              <a:t>Heading: Spies, John A., Mrs.</a:t>
            </a:r>
          </a:p>
          <a:p>
            <a:pPr>
              <a:buFontTx/>
              <a:buNone/>
            </a:pPr>
            <a:endParaRPr lang="en-US" sz="1800"/>
          </a:p>
          <a:p>
            <a:pPr>
              <a:buFontTx/>
              <a:buNone/>
            </a:pPr>
            <a:r>
              <a:rPr lang="en-US" sz="1400" i="1"/>
              <a:t>DACS, Chapter 12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610600" cy="533400"/>
          </a:xfrm>
        </p:spPr>
        <p:txBody>
          <a:bodyPr/>
          <a:lstStyle/>
          <a:p>
            <a:r>
              <a:rPr lang="en-US" sz="2800"/>
              <a:t>Corporate Name</a:t>
            </a:r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10600" cy="4648200"/>
          </a:xfrm>
        </p:spPr>
        <p:txBody>
          <a:bodyPr/>
          <a:lstStyle/>
          <a:p>
            <a:r>
              <a:rPr lang="en-US"/>
              <a:t>Use this field when a corporate entity is the SUBJECT of the resource.</a:t>
            </a:r>
          </a:p>
          <a:p>
            <a:endParaRPr lang="en-US"/>
          </a:p>
          <a:p>
            <a:r>
              <a:rPr lang="en-US"/>
              <a:t>Consult authority file before creating your own heading (LCNAF, ULAN, local authority file).</a:t>
            </a:r>
          </a:p>
          <a:p>
            <a:pPr>
              <a:buFontTx/>
              <a:buNone/>
            </a:pPr>
            <a:endParaRPr lang="en-US"/>
          </a:p>
          <a:p>
            <a:r>
              <a:rPr lang="en-US"/>
              <a:t>What is considered a corporate entity? List available here: </a:t>
            </a:r>
            <a:r>
              <a:rPr lang="en-US">
                <a:solidFill>
                  <a:srgbClr val="663300"/>
                </a:solidFill>
                <a:hlinkClick r:id="rId3"/>
              </a:rPr>
              <a:t>http://www.itsmarc.com/crs/auth1320.htm</a:t>
            </a:r>
            <a:endParaRPr lang="en-US">
              <a:solidFill>
                <a:srgbClr val="663300"/>
              </a:solidFill>
            </a:endParaRPr>
          </a:p>
          <a:p>
            <a:endParaRPr lang="en-US">
              <a:solidFill>
                <a:srgbClr val="663300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8610600" cy="533400"/>
          </a:xfrm>
        </p:spPr>
        <p:txBody>
          <a:bodyPr/>
          <a:lstStyle/>
          <a:p>
            <a:r>
              <a:rPr lang="en-US" sz="2800"/>
              <a:t>Location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800600"/>
          </a:xfrm>
        </p:spPr>
        <p:txBody>
          <a:bodyPr/>
          <a:lstStyle/>
          <a:p>
            <a:pPr>
              <a:buFontTx/>
              <a:buNone/>
            </a:pPr>
            <a:endParaRPr lang="en-US"/>
          </a:p>
          <a:p>
            <a:r>
              <a:rPr lang="en-US"/>
              <a:t>Use when a geographic location is a SUBJECT of the resource.</a:t>
            </a:r>
          </a:p>
          <a:p>
            <a:endParaRPr lang="en-US"/>
          </a:p>
          <a:p>
            <a:r>
              <a:rPr lang="en-US"/>
              <a:t>Avoid using for portraits and other items where the location is not explicitly represented.</a:t>
            </a:r>
          </a:p>
          <a:p>
            <a:endParaRPr lang="en-US"/>
          </a:p>
          <a:p>
            <a:r>
              <a:rPr lang="en-US"/>
              <a:t>Consult a controlled vocabulary (Thesaurus of Geographic Names).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Tools of History</a:t>
            </a:r>
            <a:r>
              <a:rPr lang="en-US" sz="2800" i="1"/>
              <a:t> </a:t>
            </a:r>
            <a:r>
              <a:rPr lang="en-US" sz="2800"/>
              <a:t>Topics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3429000"/>
          </a:xfrm>
        </p:spPr>
        <p:txBody>
          <a:bodyPr/>
          <a:lstStyle/>
          <a:p>
            <a:r>
              <a:rPr lang="en-US"/>
              <a:t>Broad Topic categories for browsing.</a:t>
            </a:r>
          </a:p>
          <a:p>
            <a:endParaRPr lang="en-US"/>
          </a:p>
          <a:p>
            <a:r>
              <a:rPr lang="en-US"/>
              <a:t>Not intended to replace more specific subject headings.</a:t>
            </a:r>
          </a:p>
          <a:p>
            <a:endParaRPr lang="en-US"/>
          </a:p>
          <a:p>
            <a:r>
              <a:rPr lang="en-US"/>
              <a:t>Assign 1-3 as appropriate.</a:t>
            </a:r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Language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10600" cy="4038600"/>
          </a:xfrm>
        </p:spPr>
        <p:txBody>
          <a:bodyPr/>
          <a:lstStyle/>
          <a:p>
            <a:r>
              <a:rPr lang="en-US"/>
              <a:t>Language of the content of the resource (not the metadata record).</a:t>
            </a:r>
          </a:p>
          <a:p>
            <a:endParaRPr lang="en-US"/>
          </a:p>
          <a:p>
            <a:r>
              <a:rPr lang="en-US"/>
              <a:t>Use a language code for text resources.</a:t>
            </a:r>
          </a:p>
          <a:p>
            <a:endParaRPr lang="en-US"/>
          </a:p>
          <a:p>
            <a:r>
              <a:rPr lang="en-US"/>
              <a:t>Assign three-letter code from ISO 639.2.</a:t>
            </a:r>
          </a:p>
          <a:p>
            <a:endParaRPr lang="en-US"/>
          </a:p>
          <a:p>
            <a:r>
              <a:rPr lang="en-US"/>
              <a:t>Full word for the language may be used in the Description field.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Coverage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Spatial location or temporal (time) period of the content of the resource.</a:t>
            </a:r>
          </a:p>
          <a:p>
            <a:endParaRPr lang="en-US" sz="2000"/>
          </a:p>
          <a:p>
            <a:r>
              <a:rPr lang="en-US" sz="2000" b="1"/>
              <a:t>Coverage.Spatial</a:t>
            </a:r>
            <a:r>
              <a:rPr lang="en-US" sz="2000"/>
              <a:t> – used mainly with maps to record geographic coordinates.</a:t>
            </a:r>
          </a:p>
          <a:p>
            <a:endParaRPr lang="en-US" sz="2000"/>
          </a:p>
          <a:p>
            <a:r>
              <a:rPr lang="en-US" sz="2000" b="1"/>
              <a:t>Coverage.Temporal - </a:t>
            </a:r>
            <a:r>
              <a:rPr lang="en-US" sz="2000"/>
              <a:t>may be used if creation date of resource is different than date/time period represented in the content of the resource.</a:t>
            </a:r>
          </a:p>
          <a:p>
            <a:pPr lvl="1"/>
            <a:r>
              <a:rPr lang="en-US" sz="1800"/>
              <a:t>Example: Painting created in 1850 depicting a scene from the American Revolution</a:t>
            </a:r>
          </a:p>
          <a:p>
            <a:pPr lvl="2"/>
            <a:r>
              <a:rPr lang="en-US" sz="1600"/>
              <a:t>Date.Original: 1850</a:t>
            </a:r>
          </a:p>
          <a:p>
            <a:pPr lvl="2"/>
            <a:r>
              <a:rPr lang="en-US" sz="1600"/>
              <a:t>Coverage.Temporal: 18</a:t>
            </a:r>
            <a:r>
              <a:rPr lang="en-US" sz="1600" baseline="30000"/>
              <a:t>th</a:t>
            </a:r>
            <a:r>
              <a:rPr lang="en-US" sz="1600"/>
              <a:t> Century OR 1775-1783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Format.Original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610600" cy="3962400"/>
          </a:xfrm>
        </p:spPr>
        <p:txBody>
          <a:bodyPr/>
          <a:lstStyle/>
          <a:p>
            <a:r>
              <a:rPr lang="en-US"/>
              <a:t>Use for descriptive purposes – provides users with physical details/description of original resource.</a:t>
            </a:r>
          </a:p>
          <a:p>
            <a:endParaRPr lang="en-US"/>
          </a:p>
          <a:p>
            <a:r>
              <a:rPr lang="en-US"/>
              <a:t>Difficult to standardize in a shared metadata environment</a:t>
            </a:r>
          </a:p>
          <a:p>
            <a:pPr lvl="1"/>
            <a:r>
              <a:rPr lang="en-US"/>
              <a:t>Local practices vary</a:t>
            </a:r>
          </a:p>
          <a:p>
            <a:pPr lvl="1"/>
            <a:r>
              <a:rPr lang="en-US"/>
              <a:t>Use of different vocabularies and standards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One more definition</a:t>
            </a:r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3581400"/>
          </a:xfrm>
        </p:spPr>
        <p:txBody>
          <a:bodyPr/>
          <a:lstStyle/>
          <a:p>
            <a:r>
              <a:rPr lang="en-US" altLang="zh-CN">
                <a:ea typeface="宋体" charset="-122"/>
              </a:rPr>
              <a:t>Structured data that describes a resource, identifies relationships among resources, supports the discovery, management and effective use of Web resources, </a:t>
            </a:r>
            <a:r>
              <a:rPr lang="en-US" altLang="zh-CN" b="1">
                <a:ea typeface="宋体" charset="-122"/>
              </a:rPr>
              <a:t>exists in many environments</a:t>
            </a:r>
            <a:r>
              <a:rPr lang="en-US" altLang="zh-CN">
                <a:ea typeface="宋体" charset="-122"/>
              </a:rPr>
              <a:t>. </a:t>
            </a:r>
            <a:br>
              <a:rPr lang="en-US" altLang="zh-CN">
                <a:ea typeface="宋体" charset="-122"/>
              </a:rPr>
            </a:br>
            <a:endParaRPr lang="en-US" altLang="zh-CN">
              <a:ea typeface="宋体" charset="-122"/>
            </a:endParaRPr>
          </a:p>
          <a:p>
            <a:r>
              <a:rPr lang="en-US" altLang="zh-CN">
                <a:ea typeface="宋体" charset="-122"/>
              </a:rPr>
              <a:t>(Sherry Vellucci, UCSD Metadata Services Talk, 2006: http://tpot.ucsd.edu/Cataloging/VellucciPresentation.ppt#295,18,What Is Metadata?)</a:t>
            </a:r>
            <a:endParaRPr lang="en-US" altLang="zh-CN" sz="2000">
              <a:ea typeface="宋体" charset="-122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Resource Type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610600" cy="4648200"/>
          </a:xfrm>
        </p:spPr>
        <p:txBody>
          <a:bodyPr/>
          <a:lstStyle/>
          <a:p>
            <a:r>
              <a:rPr lang="en-US"/>
              <a:t>DCMI Type Vocabulary used in Tools of History.</a:t>
            </a:r>
          </a:p>
          <a:p>
            <a:endParaRPr lang="en-US"/>
          </a:p>
          <a:p>
            <a:r>
              <a:rPr lang="en-US"/>
              <a:t>Examples from DCMI Type Vocabulary</a:t>
            </a:r>
          </a:p>
          <a:p>
            <a:pPr lvl="1"/>
            <a:r>
              <a:rPr lang="en-US"/>
              <a:t>Image</a:t>
            </a:r>
          </a:p>
          <a:p>
            <a:pPr lvl="1"/>
            <a:r>
              <a:rPr lang="en-US"/>
              <a:t>Still Image</a:t>
            </a:r>
          </a:p>
          <a:p>
            <a:pPr lvl="1"/>
            <a:r>
              <a:rPr lang="en-US"/>
              <a:t>Moving Image</a:t>
            </a:r>
          </a:p>
          <a:p>
            <a:pPr lvl="1"/>
            <a:r>
              <a:rPr lang="en-US"/>
              <a:t>Sound</a:t>
            </a:r>
          </a:p>
          <a:p>
            <a:pPr lvl="1"/>
            <a:r>
              <a:rPr lang="en-US"/>
              <a:t>Text</a:t>
            </a:r>
          </a:p>
          <a:p>
            <a:pPr lvl="1"/>
            <a:r>
              <a:rPr lang="en-US"/>
              <a:t>Physical Object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Relation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494213"/>
          </a:xfrm>
        </p:spPr>
        <p:txBody>
          <a:bodyPr/>
          <a:lstStyle/>
          <a:p>
            <a:r>
              <a:rPr lang="en-US"/>
              <a:t>Use qualifiers when appropriate to specify the nature of the relationship between two resources.</a:t>
            </a:r>
          </a:p>
          <a:p>
            <a:pPr lvl="1"/>
            <a:r>
              <a:rPr lang="en-US"/>
              <a:t>An item references another (letter referencing a photograph).</a:t>
            </a:r>
          </a:p>
          <a:p>
            <a:pPr lvl="1"/>
            <a:r>
              <a:rPr lang="en-US"/>
              <a:t>An item is part of a larger resource (page of a book, newspaper clipping).</a:t>
            </a:r>
          </a:p>
          <a:p>
            <a:endParaRPr lang="en-US"/>
          </a:p>
          <a:p>
            <a:r>
              <a:rPr lang="en-US"/>
              <a:t>The Relation element should not be used to bring together items with similar subjects/content. Subject headings and keywords are used for this purpose.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Source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10600" cy="3886200"/>
          </a:xfrm>
        </p:spPr>
        <p:txBody>
          <a:bodyPr/>
          <a:lstStyle/>
          <a:p>
            <a:r>
              <a:rPr lang="en-US"/>
              <a:t>Use the Source field to record information about the source collection.</a:t>
            </a:r>
          </a:p>
          <a:p>
            <a:endParaRPr lang="en-US"/>
          </a:p>
          <a:p>
            <a:pPr lvl="1"/>
            <a:r>
              <a:rPr lang="en-US"/>
              <a:t>Name of physical collection the original item is part of.</a:t>
            </a:r>
          </a:p>
          <a:p>
            <a:pPr lvl="1"/>
            <a:endParaRPr lang="en-US"/>
          </a:p>
          <a:p>
            <a:pPr lvl="1"/>
            <a:r>
              <a:rPr lang="en-US"/>
              <a:t>Information that will help you locate the original item (box/folder numbers, accession numbers, call numbers).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Resource Identifier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10600" cy="2971800"/>
          </a:xfrm>
        </p:spPr>
        <p:txBody>
          <a:bodyPr/>
          <a:lstStyle/>
          <a:p>
            <a:pPr>
              <a:buFontTx/>
              <a:buNone/>
            </a:pPr>
            <a:endParaRPr lang="en-US"/>
          </a:p>
          <a:p>
            <a:r>
              <a:rPr lang="en-US"/>
              <a:t>Many of your items may not have a standard number associated with them (ISBN, ISSN, etc.).</a:t>
            </a:r>
          </a:p>
          <a:p>
            <a:endParaRPr lang="en-US"/>
          </a:p>
          <a:p>
            <a:r>
              <a:rPr lang="en-US"/>
              <a:t>File names, accession numbers, call numbers, item numbers can be used.</a:t>
            </a:r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Publisher.Digital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800600"/>
          </a:xfrm>
        </p:spPr>
        <p:txBody>
          <a:bodyPr/>
          <a:lstStyle/>
          <a:p>
            <a:r>
              <a:rPr lang="en-US"/>
              <a:t>Entity responsible for making the digital resource available.</a:t>
            </a:r>
          </a:p>
          <a:p>
            <a:endParaRPr lang="en-US"/>
          </a:p>
          <a:p>
            <a:r>
              <a:rPr lang="en-US"/>
              <a:t>For most items this field will contain the name of your organization.</a:t>
            </a:r>
          </a:p>
          <a:p>
            <a:pPr>
              <a:buFontTx/>
              <a:buNone/>
            </a:pPr>
            <a:endParaRPr lang="en-US"/>
          </a:p>
          <a:p>
            <a:r>
              <a:rPr lang="en-US"/>
              <a:t>Special Circumstances</a:t>
            </a:r>
          </a:p>
          <a:p>
            <a:pPr lvl="1"/>
            <a:r>
              <a:rPr lang="en-US"/>
              <a:t>Collaborations, partnerships, consortia </a:t>
            </a:r>
          </a:p>
          <a:p>
            <a:pPr lvl="1"/>
            <a:endParaRPr lang="en-US"/>
          </a:p>
          <a:p>
            <a:r>
              <a:rPr lang="en-US"/>
              <a:t>If work was outsourced to a vendor the Publisher is the entity who paid for outsourcing.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Date.Digital</a:t>
            </a:r>
          </a:p>
        </p:txBody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10600" cy="3733800"/>
          </a:xfrm>
        </p:spPr>
        <p:txBody>
          <a:bodyPr/>
          <a:lstStyle/>
          <a:p>
            <a:r>
              <a:rPr lang="en-US"/>
              <a:t>Use the ISO 8601 standard as defined in a profile by the W3C (W3CDTF) – YYYY-MM-DD.</a:t>
            </a:r>
          </a:p>
          <a:p>
            <a:endParaRPr lang="en-US"/>
          </a:p>
          <a:p>
            <a:r>
              <a:rPr lang="en-US"/>
              <a:t>Record the date that the item was digitized.</a:t>
            </a:r>
          </a:p>
          <a:p>
            <a:endParaRPr lang="en-US"/>
          </a:p>
          <a:p>
            <a:r>
              <a:rPr lang="en-US"/>
              <a:t>At least a year should be know, so uncertain dates should not be an issue.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Format.Digital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10600" cy="3810000"/>
          </a:xfrm>
        </p:spPr>
        <p:txBody>
          <a:bodyPr/>
          <a:lstStyle/>
          <a:p>
            <a:r>
              <a:rPr lang="en-US"/>
              <a:t>Format of the digital resource.</a:t>
            </a:r>
          </a:p>
          <a:p>
            <a:endParaRPr lang="en-US"/>
          </a:p>
          <a:p>
            <a:r>
              <a:rPr lang="en-US"/>
              <a:t>MIME Media Types used in Tools of History</a:t>
            </a:r>
          </a:p>
          <a:p>
            <a:pPr lvl="2"/>
            <a:r>
              <a:rPr lang="en-US"/>
              <a:t>image/jpeg</a:t>
            </a:r>
          </a:p>
          <a:p>
            <a:pPr lvl="2"/>
            <a:r>
              <a:rPr lang="en-US"/>
              <a:t>image/jp2</a:t>
            </a:r>
          </a:p>
          <a:p>
            <a:pPr lvl="2"/>
            <a:r>
              <a:rPr lang="en-US"/>
              <a:t>application/pdf</a:t>
            </a:r>
          </a:p>
          <a:p>
            <a:pPr lvl="2"/>
            <a:r>
              <a:rPr lang="en-US"/>
              <a:t>audio/mpeg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Digital Collection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Important field if your collection will have “sub-collections”</a:t>
            </a:r>
          </a:p>
          <a:p>
            <a:pPr lvl="1"/>
            <a:r>
              <a:rPr lang="en-US"/>
              <a:t>Topic/Theme-based</a:t>
            </a:r>
          </a:p>
          <a:p>
            <a:pPr lvl="1"/>
            <a:r>
              <a:rPr lang="en-US"/>
              <a:t>Format-based (map collections, photograph collections)</a:t>
            </a:r>
          </a:p>
          <a:p>
            <a:pPr lvl="1"/>
            <a:r>
              <a:rPr lang="en-US"/>
              <a:t>Institution based (for consortia groups)</a:t>
            </a:r>
          </a:p>
          <a:p>
            <a:pPr lvl="1"/>
            <a:endParaRPr lang="en-US"/>
          </a:p>
          <a:p>
            <a:r>
              <a:rPr lang="en-US"/>
              <a:t>Allows users to find all items in that collection.</a:t>
            </a:r>
          </a:p>
          <a:p>
            <a:endParaRPr lang="en-US"/>
          </a:p>
          <a:p>
            <a:r>
              <a:rPr lang="en-US"/>
              <a:t>Consistency in data entry is important.</a:t>
            </a:r>
          </a:p>
          <a:p>
            <a:endParaRPr lang="en-US"/>
          </a:p>
          <a:p>
            <a:r>
              <a:rPr lang="en-US"/>
              <a:t>Should be unique – “People” “Railroads” “Buildings” too broad (“Smallville Buildings” is better).</a:t>
            </a:r>
          </a:p>
          <a:p>
            <a:pPr lvl="1"/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Holding Institution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610600" cy="2820988"/>
          </a:xfrm>
        </p:spPr>
        <p:txBody>
          <a:bodyPr/>
          <a:lstStyle/>
          <a:p>
            <a:r>
              <a:rPr lang="en-US"/>
              <a:t>Enter the name of the holding organization consistently: </a:t>
            </a:r>
          </a:p>
          <a:p>
            <a:pPr lvl="1"/>
            <a:r>
              <a:rPr lang="en-US"/>
              <a:t>Use template in CONTENTdm </a:t>
            </a:r>
          </a:p>
          <a:p>
            <a:pPr lvl="1">
              <a:buFontTx/>
              <a:buNone/>
            </a:pPr>
            <a:r>
              <a:rPr lang="en-US"/>
              <a:t>	or</a:t>
            </a:r>
          </a:p>
          <a:p>
            <a:pPr lvl="1"/>
            <a:r>
              <a:rPr lang="en-US"/>
              <a:t>Create a controlled vocabulary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Contact Information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2413"/>
            <a:ext cx="8610600" cy="4191000"/>
          </a:xfrm>
        </p:spPr>
        <p:txBody>
          <a:bodyPr/>
          <a:lstStyle/>
          <a:p>
            <a:r>
              <a:rPr lang="en-US"/>
              <a:t>Include information that will easily allow users to contact your organization.</a:t>
            </a:r>
          </a:p>
          <a:p>
            <a:endParaRPr lang="en-US"/>
          </a:p>
          <a:p>
            <a:r>
              <a:rPr lang="en-US"/>
              <a:t>Avoid email addresses.</a:t>
            </a:r>
          </a:p>
          <a:p>
            <a:endParaRPr lang="en-US"/>
          </a:p>
          <a:p>
            <a:r>
              <a:rPr lang="en-US"/>
              <a:t>May include link to your organization’s Web site.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8610600" cy="533400"/>
          </a:xfrm>
        </p:spPr>
        <p:txBody>
          <a:bodyPr/>
          <a:lstStyle/>
          <a:p>
            <a:r>
              <a:rPr lang="en-US" sz="2800"/>
              <a:t>Metadata serves many purposes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10600" cy="4725988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>
                <a:ea typeface="宋体" charset="-122"/>
              </a:rPr>
              <a:t>Search, browse, discover, access, describe, identify, use, manage, share</a:t>
            </a:r>
          </a:p>
          <a:p>
            <a:pPr lvl="1"/>
            <a:endParaRPr lang="en-US" altLang="zh-CN">
              <a:ea typeface="宋体" charset="-122"/>
            </a:endParaRPr>
          </a:p>
          <a:p>
            <a:r>
              <a:rPr lang="en-US" altLang="zh-CN" sz="2000">
                <a:ea typeface="宋体" charset="-122"/>
              </a:rPr>
              <a:t>Metadata allows you to:</a:t>
            </a:r>
          </a:p>
          <a:p>
            <a:pPr lvl="1"/>
            <a:r>
              <a:rPr lang="en-US" altLang="zh-CN">
                <a:ea typeface="宋体" charset="-122"/>
              </a:rPr>
              <a:t>describe, locate, manage, and preserve your digital items</a:t>
            </a:r>
          </a:p>
          <a:p>
            <a:pPr lvl="1"/>
            <a:endParaRPr lang="en-US" altLang="zh-CN">
              <a:ea typeface="宋体" charset="-122"/>
            </a:endParaRPr>
          </a:p>
          <a:p>
            <a:r>
              <a:rPr lang="en-US" altLang="zh-CN" sz="2000">
                <a:ea typeface="宋体" charset="-122"/>
              </a:rPr>
              <a:t>Metadata allows users to:</a:t>
            </a:r>
          </a:p>
          <a:p>
            <a:pPr lvl="1"/>
            <a:r>
              <a:rPr lang="en-US" altLang="zh-CN">
                <a:ea typeface="宋体" charset="-122"/>
              </a:rPr>
              <a:t>discover, access, identify, understand, and use your digital items</a:t>
            </a:r>
          </a:p>
          <a:p>
            <a:pPr lvl="1"/>
            <a:endParaRPr lang="en-US" altLang="zh-CN">
              <a:ea typeface="宋体" charset="-122"/>
            </a:endParaRPr>
          </a:p>
          <a:p>
            <a:r>
              <a:rPr lang="en-US" altLang="zh-CN" sz="2000">
                <a:ea typeface="宋体" charset="-122"/>
              </a:rPr>
              <a:t>Metadata allows machines to:</a:t>
            </a:r>
          </a:p>
          <a:p>
            <a:pPr lvl="1"/>
            <a:r>
              <a:rPr lang="en-US" altLang="zh-CN" sz="1800">
                <a:ea typeface="宋体" charset="-122"/>
              </a:rPr>
              <a:t> </a:t>
            </a:r>
            <a:r>
              <a:rPr lang="en-US" altLang="zh-CN">
                <a:ea typeface="宋体" charset="-122"/>
              </a:rPr>
              <a:t>process, share, and manipulate your digital items</a:t>
            </a:r>
          </a:p>
          <a:p>
            <a:pPr lvl="1"/>
            <a:endParaRPr lang="en-US" altLang="zh-CN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Rights</a:t>
            </a: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3886200"/>
          </a:xfrm>
        </p:spPr>
        <p:txBody>
          <a:bodyPr/>
          <a:lstStyle/>
          <a:p>
            <a:pPr>
              <a:buFontTx/>
              <a:buNone/>
            </a:pPr>
            <a:endParaRPr lang="en-US"/>
          </a:p>
          <a:p>
            <a:r>
              <a:rPr lang="en-US"/>
              <a:t>Identifies rights holders.</a:t>
            </a:r>
          </a:p>
          <a:p>
            <a:endParaRPr lang="en-US"/>
          </a:p>
          <a:p>
            <a:r>
              <a:rPr lang="en-US"/>
              <a:t>Lets users know what they can do (or not do) with a resource.</a:t>
            </a:r>
          </a:p>
          <a:p>
            <a:endParaRPr lang="en-US"/>
          </a:p>
          <a:p>
            <a:r>
              <a:rPr lang="en-US"/>
              <a:t>May be a statement or a link to a statement on your Web site.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610600" cy="533400"/>
          </a:xfrm>
        </p:spPr>
        <p:txBody>
          <a:bodyPr/>
          <a:lstStyle/>
          <a:p>
            <a:r>
              <a:rPr lang="en-US" sz="2800"/>
              <a:t>Technical Data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Information about the digital file (Master file)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File size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File dimensions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File format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Compression</a:t>
            </a:r>
          </a:p>
          <a:p>
            <a:pPr lvl="1">
              <a:lnSpc>
                <a:spcPct val="80000"/>
              </a:lnSpc>
            </a:pPr>
            <a:endParaRPr lang="en-US" sz="1800"/>
          </a:p>
          <a:p>
            <a:pPr>
              <a:lnSpc>
                <a:spcPct val="80000"/>
              </a:lnSpc>
            </a:pPr>
            <a:r>
              <a:rPr lang="en-US" sz="2000"/>
              <a:t>Information about the digital conversion process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Capture device (scanner, camera) – make and model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Software used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Resolution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Bit-depth</a:t>
            </a:r>
          </a:p>
          <a:p>
            <a:pPr lvl="1">
              <a:lnSpc>
                <a:spcPct val="80000"/>
              </a:lnSpc>
            </a:pPr>
            <a:endParaRPr lang="en-US" sz="1800"/>
          </a:p>
          <a:p>
            <a:pPr>
              <a:lnSpc>
                <a:spcPct val="80000"/>
              </a:lnSpc>
            </a:pPr>
            <a:r>
              <a:rPr lang="en-US" sz="2000"/>
              <a:t>Was image altered/enhanced for the web? Consider including this information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CONTENTdm can extract file properties from files upon import. Need to have a field for each property and template set-up to extract desired properties.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sz="1800"/>
          </a:p>
          <a:p>
            <a:pPr>
              <a:lnSpc>
                <a:spcPct val="80000"/>
              </a:lnSpc>
              <a:buFontTx/>
              <a:buNone/>
            </a:pPr>
            <a:endParaRPr lang="en-US" sz="200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Transcript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10600" cy="2971800"/>
          </a:xfrm>
        </p:spPr>
        <p:txBody>
          <a:bodyPr/>
          <a:lstStyle/>
          <a:p>
            <a:pPr>
              <a:buFontTx/>
              <a:buNone/>
            </a:pPr>
            <a:endParaRPr lang="en-US"/>
          </a:p>
          <a:p>
            <a:r>
              <a:rPr lang="en-US"/>
              <a:t>Must have this field if you want your multi-page text resources to be full-text searchable in CONTENTdm.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514600"/>
            <a:ext cx="8610600" cy="914400"/>
          </a:xfrm>
        </p:spPr>
        <p:txBody>
          <a:bodyPr/>
          <a:lstStyle/>
          <a:p>
            <a:r>
              <a:rPr lang="en-US" sz="3600"/>
              <a:t>Quality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610600" cy="685800"/>
          </a:xfrm>
        </p:spPr>
        <p:txBody>
          <a:bodyPr/>
          <a:lstStyle/>
          <a:p>
            <a:r>
              <a:rPr lang="en-US" sz="2800"/>
              <a:t>Quality Control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10600" cy="4189413"/>
          </a:xfrm>
        </p:spPr>
        <p:txBody>
          <a:bodyPr/>
          <a:lstStyle/>
          <a:p>
            <a:r>
              <a:rPr lang="en-US"/>
              <a:t>Check for accurate, complete, and consistent information. </a:t>
            </a:r>
          </a:p>
          <a:p>
            <a:endParaRPr lang="en-US"/>
          </a:p>
          <a:p>
            <a:r>
              <a:rPr lang="en-US"/>
              <a:t>Watch for typos. </a:t>
            </a:r>
          </a:p>
          <a:p>
            <a:endParaRPr lang="en-US"/>
          </a:p>
          <a:p>
            <a:r>
              <a:rPr lang="en-US"/>
              <a:t>Were standards and best practices adhered to?</a:t>
            </a:r>
          </a:p>
          <a:p>
            <a:endParaRPr lang="en-US"/>
          </a:p>
          <a:p>
            <a:r>
              <a:rPr lang="en-US"/>
              <a:t>Will users be able to find and understand the resources using the metadata you created?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Quality Control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10600" cy="3429000"/>
          </a:xfrm>
        </p:spPr>
        <p:txBody>
          <a:bodyPr/>
          <a:lstStyle/>
          <a:p>
            <a:r>
              <a:rPr lang="en-US"/>
              <a:t>Review your own records.</a:t>
            </a:r>
          </a:p>
          <a:p>
            <a:endParaRPr lang="en-US"/>
          </a:p>
          <a:p>
            <a:r>
              <a:rPr lang="en-US"/>
              <a:t>Ideally have someone else review them. Reviewer should know what is being described without having to look at the item.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Final Thoughts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106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Metadata is time consuming</a:t>
            </a:r>
          </a:p>
          <a:p>
            <a:pPr>
              <a:lnSpc>
                <a:spcPct val="90000"/>
              </a:lnSpc>
            </a:pPr>
            <a:r>
              <a:rPr lang="en-US"/>
              <a:t>Metadata is important</a:t>
            </a:r>
          </a:p>
          <a:p>
            <a:pPr>
              <a:lnSpc>
                <a:spcPct val="90000"/>
              </a:lnSpc>
            </a:pPr>
            <a:r>
              <a:rPr lang="en-US"/>
              <a:t>Metadata is fun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Contact me at any time with questions: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>
                <a:solidFill>
                  <a:srgbClr val="000099"/>
                </a:solidFill>
              </a:rPr>
              <a:t>jennifer@senylrc.org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845.883.9065 x16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3200" b="1">
                <a:solidFill>
                  <a:srgbClr val="663300"/>
                </a:solidFill>
              </a:rPr>
              <a:t>Thank You!!</a:t>
            </a:r>
          </a:p>
          <a:p>
            <a:pPr>
              <a:lnSpc>
                <a:spcPct val="90000"/>
              </a:lnSpc>
            </a:pPr>
            <a:endParaRPr lang="en-US" sz="3200" b="1">
              <a:solidFill>
                <a:srgbClr val="663300"/>
              </a:solidFill>
            </a:endParaRP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Types of Metadata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r>
              <a:rPr lang="en-US" altLang="zh-CN" b="1">
                <a:ea typeface="宋体" charset="-122"/>
              </a:rPr>
              <a:t>Descriptive</a:t>
            </a:r>
          </a:p>
          <a:p>
            <a:pPr lvl="1"/>
            <a:r>
              <a:rPr lang="en-US" altLang="zh-CN">
                <a:ea typeface="宋体" charset="-122"/>
              </a:rPr>
              <a:t>Factual information – who, what, when, where</a:t>
            </a:r>
          </a:p>
          <a:p>
            <a:pPr lvl="1"/>
            <a:r>
              <a:rPr lang="en-US" altLang="zh-CN">
                <a:ea typeface="宋体" charset="-122"/>
              </a:rPr>
              <a:t>Analytical information – what is it about (subject analysis)</a:t>
            </a:r>
          </a:p>
          <a:p>
            <a:pPr lvl="1"/>
            <a:r>
              <a:rPr lang="en-US" altLang="zh-CN">
                <a:ea typeface="宋体" charset="-122"/>
              </a:rPr>
              <a:t>Increases access by providing searchable terms</a:t>
            </a:r>
          </a:p>
          <a:p>
            <a:r>
              <a:rPr lang="en-US" altLang="zh-CN" b="1">
                <a:ea typeface="宋体" charset="-122"/>
              </a:rPr>
              <a:t>Structural</a:t>
            </a:r>
          </a:p>
          <a:p>
            <a:pPr lvl="1"/>
            <a:r>
              <a:rPr lang="en-US" altLang="zh-CN">
                <a:ea typeface="宋体" charset="-122"/>
              </a:rPr>
              <a:t>Information that identifies the structure of complex objects (e.g. books)</a:t>
            </a:r>
          </a:p>
          <a:p>
            <a:pPr lvl="1"/>
            <a:r>
              <a:rPr lang="en-US" altLang="zh-CN">
                <a:ea typeface="宋体" charset="-122"/>
              </a:rPr>
              <a:t>File formats</a:t>
            </a:r>
          </a:p>
          <a:p>
            <a:r>
              <a:rPr lang="en-US" altLang="zh-CN" b="1">
                <a:ea typeface="宋体" charset="-122"/>
              </a:rPr>
              <a:t>Administrative</a:t>
            </a:r>
          </a:p>
          <a:p>
            <a:pPr lvl="1"/>
            <a:r>
              <a:rPr lang="en-US" altLang="zh-CN">
                <a:ea typeface="宋体" charset="-122"/>
              </a:rPr>
              <a:t>Rights, permissions, restrictions</a:t>
            </a:r>
          </a:p>
          <a:p>
            <a:pPr lvl="1"/>
            <a:r>
              <a:rPr lang="en-US" altLang="zh-CN">
                <a:ea typeface="宋体" charset="-122"/>
              </a:rPr>
              <a:t>Identifiers</a:t>
            </a:r>
          </a:p>
          <a:p>
            <a:pPr lvl="1"/>
            <a:r>
              <a:rPr lang="en-US" altLang="zh-CN">
                <a:ea typeface="宋体" charset="-122"/>
              </a:rPr>
              <a:t>Provenance information</a:t>
            </a:r>
          </a:p>
          <a:p>
            <a:pPr lvl="1"/>
            <a:r>
              <a:rPr lang="en-US" altLang="zh-CN">
                <a:ea typeface="宋体" charset="-122"/>
              </a:rPr>
              <a:t>Preservation/Technical information about the digital file itself, including how it was created</a:t>
            </a:r>
          </a:p>
          <a:p>
            <a:pPr>
              <a:buFontTx/>
              <a:buNone/>
            </a:pPr>
            <a:endParaRPr lang="en-US" altLang="zh-CN">
              <a:ea typeface="宋体" charset="-122"/>
            </a:endParaRPr>
          </a:p>
          <a:p>
            <a:pPr>
              <a:buFontTx/>
              <a:buNone/>
            </a:pPr>
            <a:endParaRPr lang="en-US" altLang="zh-CN">
              <a:ea typeface="宋体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Metadata Schemes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/>
              <a:t>The “alphabet soup” of metadata: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200"/>
          </a:p>
          <a:p>
            <a:pPr lvl="1">
              <a:lnSpc>
                <a:spcPct val="90000"/>
              </a:lnSpc>
            </a:pPr>
            <a:r>
              <a:rPr lang="en-US"/>
              <a:t>AACR2/MARC</a:t>
            </a:r>
          </a:p>
          <a:p>
            <a:pPr lvl="1">
              <a:lnSpc>
                <a:spcPct val="90000"/>
              </a:lnSpc>
            </a:pPr>
            <a:r>
              <a:rPr lang="en-US"/>
              <a:t>TEI</a:t>
            </a:r>
          </a:p>
          <a:p>
            <a:pPr lvl="1">
              <a:lnSpc>
                <a:spcPct val="90000"/>
              </a:lnSpc>
            </a:pPr>
            <a:r>
              <a:rPr lang="en-US"/>
              <a:t>EAD</a:t>
            </a:r>
          </a:p>
          <a:p>
            <a:pPr lvl="1">
              <a:lnSpc>
                <a:spcPct val="90000"/>
              </a:lnSpc>
            </a:pPr>
            <a:r>
              <a:rPr lang="en-US"/>
              <a:t>VRA Core</a:t>
            </a:r>
          </a:p>
          <a:p>
            <a:pPr lvl="1">
              <a:lnSpc>
                <a:spcPct val="90000"/>
              </a:lnSpc>
            </a:pPr>
            <a:r>
              <a:rPr lang="en-US"/>
              <a:t>CDWA</a:t>
            </a:r>
          </a:p>
          <a:p>
            <a:pPr lvl="1">
              <a:lnSpc>
                <a:spcPct val="90000"/>
              </a:lnSpc>
            </a:pPr>
            <a:r>
              <a:rPr lang="en-US"/>
              <a:t>METS</a:t>
            </a:r>
          </a:p>
          <a:p>
            <a:pPr lvl="1">
              <a:lnSpc>
                <a:spcPct val="90000"/>
              </a:lnSpc>
            </a:pPr>
            <a:r>
              <a:rPr lang="en-US"/>
              <a:t>MODS</a:t>
            </a:r>
          </a:p>
          <a:p>
            <a:pPr lvl="1">
              <a:lnSpc>
                <a:spcPct val="90000"/>
              </a:lnSpc>
            </a:pPr>
            <a:r>
              <a:rPr lang="en-US"/>
              <a:t>PREMIS</a:t>
            </a:r>
          </a:p>
          <a:p>
            <a:pPr lvl="1">
              <a:lnSpc>
                <a:spcPct val="90000"/>
              </a:lnSpc>
            </a:pPr>
            <a:r>
              <a:rPr lang="en-US"/>
              <a:t>MIX</a:t>
            </a:r>
          </a:p>
          <a:p>
            <a:pPr lvl="1">
              <a:lnSpc>
                <a:spcPct val="90000"/>
              </a:lnSpc>
            </a:pPr>
            <a:r>
              <a:rPr lang="en-US"/>
              <a:t>DC (Dublin Core – </a:t>
            </a:r>
            <a:r>
              <a:rPr lang="en-US" i="1"/>
              <a:t>Tools of History</a:t>
            </a:r>
            <a:r>
              <a:rPr lang="en-US"/>
              <a:t> Metadata Style Guide based on DC)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There are many more, but you get the idea!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905000"/>
            <a:ext cx="8610600" cy="1447800"/>
          </a:xfrm>
        </p:spPr>
        <p:txBody>
          <a:bodyPr/>
          <a:lstStyle/>
          <a:p>
            <a:r>
              <a:rPr lang="en-US" sz="5400"/>
              <a:t>Dublin Core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1">
        <a:dk1>
          <a:srgbClr val="000000"/>
        </a:dk1>
        <a:lt1>
          <a:srgbClr val="FFFFCC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E2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12">
        <a:dk1>
          <a:srgbClr val="000000"/>
        </a:dk1>
        <a:lt1>
          <a:srgbClr val="F3F3F3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8F8F8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12237</TotalTime>
  <Words>3054</Words>
  <Application>Microsoft Office PowerPoint</Application>
  <PresentationFormat>On-screen Show (4:3)</PresentationFormat>
  <Paragraphs>551</Paragraphs>
  <Slides>66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2" baseType="lpstr">
      <vt:lpstr>Arial</vt:lpstr>
      <vt:lpstr>Verdana</vt:lpstr>
      <vt:lpstr>Times New Roman</vt:lpstr>
      <vt:lpstr>Wingdings</vt:lpstr>
      <vt:lpstr>宋体</vt:lpstr>
      <vt:lpstr>Eclipse</vt:lpstr>
      <vt:lpstr>Metadata for Digital Projects</vt:lpstr>
      <vt:lpstr>Workshop Topics</vt:lpstr>
      <vt:lpstr>What is Metadata?</vt:lpstr>
      <vt:lpstr>Metadata Definitions  </vt:lpstr>
      <vt:lpstr>One more definition</vt:lpstr>
      <vt:lpstr>Metadata serves many purposes</vt:lpstr>
      <vt:lpstr>Types of Metadata</vt:lpstr>
      <vt:lpstr>Metadata Schemes</vt:lpstr>
      <vt:lpstr>Dublin Core </vt:lpstr>
      <vt:lpstr>Dublin Core Background</vt:lpstr>
      <vt:lpstr>Simple Dublin Core Elements</vt:lpstr>
      <vt:lpstr>Simple Dublin Core Elements</vt:lpstr>
      <vt:lpstr>Simple Dublin Core Elements</vt:lpstr>
      <vt:lpstr>Simple Dublin Core Elements</vt:lpstr>
      <vt:lpstr>Qualified Dublin Core</vt:lpstr>
      <vt:lpstr>Controlling the data</vt:lpstr>
      <vt:lpstr>Controlling Names</vt:lpstr>
      <vt:lpstr>Controlled Vocabularies/Thesauri</vt:lpstr>
      <vt:lpstr>Metadata is not a perfect science</vt:lpstr>
      <vt:lpstr>Let’s examine some records…</vt:lpstr>
      <vt:lpstr>Creating Shareable Metadata</vt:lpstr>
      <vt:lpstr>Principles of Good Metadata</vt:lpstr>
      <vt:lpstr>Principles of Good Metadata, cont…</vt:lpstr>
      <vt:lpstr>Metadata as Communication</vt:lpstr>
      <vt:lpstr>Tips for  Metadata Success</vt:lpstr>
      <vt:lpstr>Tips for Metadata Success</vt:lpstr>
      <vt:lpstr>More Tips…</vt:lpstr>
      <vt:lpstr>Still More Tips…</vt:lpstr>
      <vt:lpstr>HAVE FUN!!</vt:lpstr>
      <vt:lpstr>Metadata for Tools of History</vt:lpstr>
      <vt:lpstr>Title</vt:lpstr>
      <vt:lpstr>Creator</vt:lpstr>
      <vt:lpstr>Date.Original</vt:lpstr>
      <vt:lpstr>Contributors</vt:lpstr>
      <vt:lpstr>Publisher.Original</vt:lpstr>
      <vt:lpstr>Description</vt:lpstr>
      <vt:lpstr>Subject headings</vt:lpstr>
      <vt:lpstr>Subject headings- Thesaurus for Graphic Materials (TGM)</vt:lpstr>
      <vt:lpstr>Subject headings- Other sources</vt:lpstr>
      <vt:lpstr>Personal Name</vt:lpstr>
      <vt:lpstr>Personal Names cont…</vt:lpstr>
      <vt:lpstr>DACS for construction  of name headings</vt:lpstr>
      <vt:lpstr>More from DACS</vt:lpstr>
      <vt:lpstr>Corporate Name</vt:lpstr>
      <vt:lpstr>Location</vt:lpstr>
      <vt:lpstr>Tools of History Topics</vt:lpstr>
      <vt:lpstr>Language</vt:lpstr>
      <vt:lpstr>Coverage</vt:lpstr>
      <vt:lpstr>Format.Original</vt:lpstr>
      <vt:lpstr>Resource Type</vt:lpstr>
      <vt:lpstr>Relation</vt:lpstr>
      <vt:lpstr>Source</vt:lpstr>
      <vt:lpstr>Resource Identifier</vt:lpstr>
      <vt:lpstr>Publisher.Digital</vt:lpstr>
      <vt:lpstr>Date.Digital</vt:lpstr>
      <vt:lpstr>Format.Digital</vt:lpstr>
      <vt:lpstr>Digital Collection</vt:lpstr>
      <vt:lpstr>Holding Institution</vt:lpstr>
      <vt:lpstr>Contact Information</vt:lpstr>
      <vt:lpstr>Rights</vt:lpstr>
      <vt:lpstr>Technical Data</vt:lpstr>
      <vt:lpstr>Transcript</vt:lpstr>
      <vt:lpstr>Quality Control</vt:lpstr>
      <vt:lpstr>Quality Control</vt:lpstr>
      <vt:lpstr>Quality Control</vt:lpstr>
      <vt:lpstr>Final Thoughts</vt:lpstr>
    </vt:vector>
  </TitlesOfParts>
  <Company>SENYLRC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Basics for Hudson River </dc:title>
  <dc:creator>killian</dc:creator>
  <cp:lastModifiedBy>Diane Capalongo</cp:lastModifiedBy>
  <cp:revision>207</cp:revision>
  <dcterms:created xsi:type="dcterms:W3CDTF">2006-11-20T15:44:59Z</dcterms:created>
  <dcterms:modified xsi:type="dcterms:W3CDTF">2010-04-09T15:26:25Z</dcterms:modified>
</cp:coreProperties>
</file>